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71" r:id="rId5"/>
    <p:sldId id="272" r:id="rId6"/>
    <p:sldId id="273" r:id="rId7"/>
    <p:sldId id="274" r:id="rId8"/>
    <p:sldId id="269" r:id="rId9"/>
    <p:sldId id="270" r:id="rId10"/>
    <p:sldId id="267" r:id="rId11"/>
    <p:sldId id="268" r:id="rId12"/>
    <p:sldId id="261" r:id="rId13"/>
    <p:sldId id="260" r:id="rId14"/>
    <p:sldId id="259" r:id="rId15"/>
    <p:sldId id="265" r:id="rId16"/>
  </p:sldIdLst>
  <p:sldSz cx="18288000" cy="10287000"/>
  <p:notesSz cx="6858000" cy="9144000"/>
  <p:embeddedFontLst>
    <p:embeddedFont>
      <p:font typeface="ADLaM Display" panose="02010000000000000000" pitchFamily="2" charset="0"/>
      <p:regular r:id="rId18"/>
    </p:embeddedFont>
    <p:embeddedFont>
      <p:font typeface="Canva Sans" panose="020B0604020202020204" charset="0"/>
      <p:regular r:id="rId19"/>
    </p:embeddedFont>
    <p:embeddedFont>
      <p:font typeface="Canva Sans Bold" panose="020B0604020202020204" charset="0"/>
      <p:regular r:id="rId20"/>
    </p:embeddedFont>
    <p:embeddedFont>
      <p:font typeface="Codec Pro" panose="020B0604020202020204" charset="0"/>
      <p:regular r:id="rId21"/>
    </p:embeddedFont>
    <p:embeddedFont>
      <p:font typeface="Codec Pro Bold" panose="020B0604020202020204" charset="0"/>
      <p:regular r:id="rId22"/>
    </p:embeddedFont>
    <p:embeddedFont>
      <p:font typeface="Codec Pro Ultra-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58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64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[covid.xlsx]Sheet1!PivotTable22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5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500"/>
              <a:t>Discharge ratio in each zone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[covid.xlsx]Sheet1!PivotTable5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500" b="1" i="0" u="none" strike="noStrike" kern="1200" cap="all" spc="0" normalizeH="0" baseline="0">
                <a:solidFill>
                  <a:srgbClr val="454545"/>
                </a:solidFill>
                <a:latin typeface="+mn-lt"/>
                <a:ea typeface="+mn-ea"/>
                <a:cs typeface="+mn-cs"/>
              </a:defRPr>
            </a:pPr>
            <a:r>
              <a:rPr lang="en-US" sz="2500" b="1" i="0" u="none" strike="noStrike" kern="1200" cap="all" spc="0" normalizeH="0" baseline="0" dirty="0">
                <a:solidFill>
                  <a:srgbClr val="454545"/>
                </a:solidFill>
                <a:latin typeface="+mn-lt"/>
                <a:ea typeface="+mn-ea"/>
                <a:cs typeface="+mn-cs"/>
              </a:rPr>
              <a:t>Total cases relative to the population in top 5  states</a:t>
            </a:r>
          </a:p>
        </c:rich>
      </c:tx>
      <c:layout>
        <c:manualLayout>
          <c:xMode val="edge"/>
          <c:yMode val="edge"/>
          <c:x val="0.13420997375328084"/>
          <c:y val="1.43678160919540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500" b="1" i="0" u="none" strike="noStrike" kern="1200" cap="all" spc="0" normalizeH="0" baseline="0">
              <a:solidFill>
                <a:srgbClr val="454545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percentStacked"/>
        <c:varyColors val="0"/>
        <c:ser>
          <c:idx val="0"/>
          <c:order val="0"/>
          <c:tx>
            <c:strRef>
              <c:f>Sheet1!$AD$12</c:f>
              <c:strCache>
                <c:ptCount val="1"/>
                <c:pt idx="0">
                  <c:v>Sum of Population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Sheet1!$AC$13:$AC$23</c:f>
              <c:strCache>
                <c:ptCount val="10"/>
                <c:pt idx="0">
                  <c:v>Andhra Pradesh</c:v>
                </c:pt>
                <c:pt idx="1">
                  <c:v>Chhattisgarh</c:v>
                </c:pt>
                <c:pt idx="2">
                  <c:v>Delhi</c:v>
                </c:pt>
                <c:pt idx="3">
                  <c:v>Karnataka</c:v>
                </c:pt>
                <c:pt idx="4">
                  <c:v>Kerala</c:v>
                </c:pt>
                <c:pt idx="5">
                  <c:v>Maharashtra</c:v>
                </c:pt>
                <c:pt idx="6">
                  <c:v>Odisha</c:v>
                </c:pt>
                <c:pt idx="7">
                  <c:v>Tamil Nadu</c:v>
                </c:pt>
                <c:pt idx="8">
                  <c:v>Uttar Pradesh</c:v>
                </c:pt>
                <c:pt idx="9">
                  <c:v>West Bengal</c:v>
                </c:pt>
              </c:strCache>
            </c:strRef>
          </c:cat>
          <c:val>
            <c:numRef>
              <c:f>Sheet1!$AD$13:$AD$23</c:f>
              <c:numCache>
                <c:formatCode>General</c:formatCode>
                <c:ptCount val="10"/>
                <c:pt idx="0">
                  <c:v>91702478</c:v>
                </c:pt>
                <c:pt idx="1">
                  <c:v>32199722</c:v>
                </c:pt>
                <c:pt idx="2">
                  <c:v>19301096</c:v>
                </c:pt>
                <c:pt idx="3">
                  <c:v>69599762</c:v>
                </c:pt>
                <c:pt idx="4">
                  <c:v>34698876</c:v>
                </c:pt>
                <c:pt idx="5">
                  <c:v>124904071</c:v>
                </c:pt>
                <c:pt idx="6">
                  <c:v>47099270</c:v>
                </c:pt>
                <c:pt idx="7">
                  <c:v>83697770</c:v>
                </c:pt>
                <c:pt idx="8">
                  <c:v>231502578</c:v>
                </c:pt>
                <c:pt idx="9">
                  <c:v>100896618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7B-4443-A5CB-4CA9C706FAF7}"/>
            </c:ext>
          </c:extLst>
        </c:ser>
        <c:ser>
          <c:idx val="1"/>
          <c:order val="1"/>
          <c:tx>
            <c:strRef>
              <c:f>Sheet1!$AE$12</c:f>
              <c:strCache>
                <c:ptCount val="1"/>
                <c:pt idx="0">
                  <c:v>Sum of Total Cases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Sheet1!$AC$13:$AC$23</c:f>
              <c:strCache>
                <c:ptCount val="10"/>
                <c:pt idx="0">
                  <c:v>Andhra Pradesh</c:v>
                </c:pt>
                <c:pt idx="1">
                  <c:v>Chhattisgarh</c:v>
                </c:pt>
                <c:pt idx="2">
                  <c:v>Delhi</c:v>
                </c:pt>
                <c:pt idx="3">
                  <c:v>Karnataka</c:v>
                </c:pt>
                <c:pt idx="4">
                  <c:v>Kerala</c:v>
                </c:pt>
                <c:pt idx="5">
                  <c:v>Maharashtra</c:v>
                </c:pt>
                <c:pt idx="6">
                  <c:v>Odisha</c:v>
                </c:pt>
                <c:pt idx="7">
                  <c:v>Tamil Nadu</c:v>
                </c:pt>
                <c:pt idx="8">
                  <c:v>Uttar Pradesh</c:v>
                </c:pt>
                <c:pt idx="9">
                  <c:v>West Bengal</c:v>
                </c:pt>
              </c:strCache>
            </c:strRef>
          </c:cat>
          <c:val>
            <c:numRef>
              <c:f>Sheet1!$AE$13:$AE$23</c:f>
              <c:numCache>
                <c:formatCode>General</c:formatCode>
                <c:ptCount val="10"/>
                <c:pt idx="0">
                  <c:v>2069770</c:v>
                </c:pt>
                <c:pt idx="1">
                  <c:v>1006326</c:v>
                </c:pt>
                <c:pt idx="2">
                  <c:v>1440388</c:v>
                </c:pt>
                <c:pt idx="3">
                  <c:v>2991614</c:v>
                </c:pt>
                <c:pt idx="4">
                  <c:v>5055224</c:v>
                </c:pt>
                <c:pt idx="5">
                  <c:v>6623344</c:v>
                </c:pt>
                <c:pt idx="6">
                  <c:v>1045209</c:v>
                </c:pt>
                <c:pt idx="7">
                  <c:v>2714025</c:v>
                </c:pt>
                <c:pt idx="8">
                  <c:v>1710261</c:v>
                </c:pt>
                <c:pt idx="9">
                  <c:v>1603318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47B-4443-A5CB-4CA9C706FA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89888240"/>
        <c:axId val="589888720"/>
        <c:axId val="0"/>
      </c:bar3DChart>
      <c:catAx>
        <c:axId val="5898882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888720"/>
        <c:crosses val="autoZero"/>
        <c:auto val="1"/>
        <c:lblAlgn val="ctr"/>
        <c:lblOffset val="100"/>
        <c:noMultiLvlLbl val="0"/>
      </c:catAx>
      <c:valAx>
        <c:axId val="589888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888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[covid.xlsx]Sheet1!PivotTable22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5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500"/>
              <a:t>Discharge ratio in each zone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[covid.xlsx]Sheet1!PivotTable18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500" b="1" i="0" u="none" strike="noStrike" kern="1200" spc="0" normalizeH="0" baseline="0">
                <a:solidFill>
                  <a:srgbClr val="454545"/>
                </a:solidFill>
                <a:latin typeface="+mn-lt"/>
                <a:ea typeface="+mn-ea"/>
                <a:cs typeface="+mn-cs"/>
              </a:defRPr>
            </a:pPr>
            <a:r>
              <a:rPr lang="en-US" sz="2500" b="1" i="0" u="none" strike="noStrike" kern="1200" spc="0" normalizeH="0" baseline="0">
                <a:solidFill>
                  <a:srgbClr val="454545"/>
                </a:solidFill>
                <a:latin typeface="+mn-lt"/>
                <a:ea typeface="+mn-ea"/>
                <a:cs typeface="+mn-cs"/>
              </a:rPr>
              <a:t>Total deaths in each state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500" b="1" i="0" u="none" strike="noStrike" kern="1200" spc="0" normalizeH="0" baseline="0">
              <a:solidFill>
                <a:srgbClr val="454545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Sheet1!$A$4:$A$40</c:f>
              <c:strCache>
                <c:ptCount val="36"/>
                <c:pt idx="0">
                  <c:v>Maharashtra</c:v>
                </c:pt>
                <c:pt idx="1">
                  <c:v>Karnataka</c:v>
                </c:pt>
                <c:pt idx="2">
                  <c:v>Tamil Nadu</c:v>
                </c:pt>
                <c:pt idx="3">
                  <c:v>Kerala</c:v>
                </c:pt>
                <c:pt idx="4">
                  <c:v>Delhi</c:v>
                </c:pt>
                <c:pt idx="5">
                  <c:v>Uttar Pradesh</c:v>
                </c:pt>
                <c:pt idx="6">
                  <c:v>West Bengal</c:v>
                </c:pt>
                <c:pt idx="7">
                  <c:v>Punjab</c:v>
                </c:pt>
                <c:pt idx="8">
                  <c:v>Andhra Pradesh</c:v>
                </c:pt>
                <c:pt idx="9">
                  <c:v>Chhattisgarh</c:v>
                </c:pt>
                <c:pt idx="10">
                  <c:v>Madhya Pradesh</c:v>
                </c:pt>
                <c:pt idx="11">
                  <c:v>Gujarat</c:v>
                </c:pt>
                <c:pt idx="12">
                  <c:v>Haryana</c:v>
                </c:pt>
                <c:pt idx="13">
                  <c:v>Bihar</c:v>
                </c:pt>
                <c:pt idx="14">
                  <c:v>Rajasthan</c:v>
                </c:pt>
                <c:pt idx="15">
                  <c:v>Odisha</c:v>
                </c:pt>
                <c:pt idx="16">
                  <c:v>Uttarakhand</c:v>
                </c:pt>
                <c:pt idx="17">
                  <c:v>Assam</c:v>
                </c:pt>
                <c:pt idx="18">
                  <c:v>Jharkhand</c:v>
                </c:pt>
                <c:pt idx="19">
                  <c:v>Jammu and Kashmir</c:v>
                </c:pt>
                <c:pt idx="20">
                  <c:v>Telengana</c:v>
                </c:pt>
                <c:pt idx="21">
                  <c:v>Himachal Pradesh</c:v>
                </c:pt>
                <c:pt idx="22">
                  <c:v>Goa</c:v>
                </c:pt>
                <c:pt idx="23">
                  <c:v>Manipur</c:v>
                </c:pt>
                <c:pt idx="24">
                  <c:v>Puducherry</c:v>
                </c:pt>
                <c:pt idx="25">
                  <c:v>Meghalaya</c:v>
                </c:pt>
                <c:pt idx="26">
                  <c:v>Chandigarh</c:v>
                </c:pt>
                <c:pt idx="27">
                  <c:v>Tripura</c:v>
                </c:pt>
                <c:pt idx="28">
                  <c:v>Nagaland</c:v>
                </c:pt>
                <c:pt idx="29">
                  <c:v>Mizoram</c:v>
                </c:pt>
                <c:pt idx="30">
                  <c:v>Sikkim</c:v>
                </c:pt>
                <c:pt idx="31">
                  <c:v>Arunachal Pradesh</c:v>
                </c:pt>
                <c:pt idx="32">
                  <c:v>Ladakh</c:v>
                </c:pt>
                <c:pt idx="33">
                  <c:v>Andaman and Nicobar</c:v>
                </c:pt>
                <c:pt idx="34">
                  <c:v>Lakshadweep</c:v>
                </c:pt>
                <c:pt idx="35">
                  <c:v>Daman and Diu</c:v>
                </c:pt>
              </c:strCache>
            </c:strRef>
          </c:cat>
          <c:val>
            <c:numRef>
              <c:f>Sheet1!$B$4:$B$40</c:f>
              <c:numCache>
                <c:formatCode>General</c:formatCode>
                <c:ptCount val="36"/>
                <c:pt idx="0">
                  <c:v>140565</c:v>
                </c:pt>
                <c:pt idx="1">
                  <c:v>38143</c:v>
                </c:pt>
                <c:pt idx="2">
                  <c:v>36273</c:v>
                </c:pt>
                <c:pt idx="3">
                  <c:v>35685</c:v>
                </c:pt>
                <c:pt idx="4">
                  <c:v>25093</c:v>
                </c:pt>
                <c:pt idx="5">
                  <c:v>22909</c:v>
                </c:pt>
                <c:pt idx="6">
                  <c:v>19307</c:v>
                </c:pt>
                <c:pt idx="7">
                  <c:v>16571</c:v>
                </c:pt>
                <c:pt idx="8">
                  <c:v>14412</c:v>
                </c:pt>
                <c:pt idx="9">
                  <c:v>13588</c:v>
                </c:pt>
                <c:pt idx="10">
                  <c:v>10524</c:v>
                </c:pt>
                <c:pt idx="11">
                  <c:v>10090</c:v>
                </c:pt>
                <c:pt idx="12">
                  <c:v>10050</c:v>
                </c:pt>
                <c:pt idx="13">
                  <c:v>9662</c:v>
                </c:pt>
                <c:pt idx="14">
                  <c:v>8954</c:v>
                </c:pt>
                <c:pt idx="15">
                  <c:v>8375</c:v>
                </c:pt>
                <c:pt idx="16">
                  <c:v>7403</c:v>
                </c:pt>
                <c:pt idx="17">
                  <c:v>6047</c:v>
                </c:pt>
                <c:pt idx="18">
                  <c:v>5138</c:v>
                </c:pt>
                <c:pt idx="19">
                  <c:v>4448</c:v>
                </c:pt>
                <c:pt idx="20">
                  <c:v>3973</c:v>
                </c:pt>
                <c:pt idx="21">
                  <c:v>3812</c:v>
                </c:pt>
                <c:pt idx="22">
                  <c:v>3374</c:v>
                </c:pt>
                <c:pt idx="23">
                  <c:v>1946</c:v>
                </c:pt>
                <c:pt idx="24">
                  <c:v>1863</c:v>
                </c:pt>
                <c:pt idx="25">
                  <c:v>1462</c:v>
                </c:pt>
                <c:pt idx="26">
                  <c:v>820</c:v>
                </c:pt>
                <c:pt idx="27">
                  <c:v>817</c:v>
                </c:pt>
                <c:pt idx="28">
                  <c:v>692</c:v>
                </c:pt>
                <c:pt idx="29">
                  <c:v>459</c:v>
                </c:pt>
                <c:pt idx="30">
                  <c:v>400</c:v>
                </c:pt>
                <c:pt idx="31">
                  <c:v>280</c:v>
                </c:pt>
                <c:pt idx="32">
                  <c:v>211</c:v>
                </c:pt>
                <c:pt idx="33">
                  <c:v>129</c:v>
                </c:pt>
                <c:pt idx="34">
                  <c:v>51</c:v>
                </c:pt>
                <c:pt idx="35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B5-4499-8B94-B6F35DD2E1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shape val="box"/>
        <c:axId val="1806028544"/>
        <c:axId val="1806030464"/>
        <c:axId val="0"/>
      </c:bar3DChart>
      <c:catAx>
        <c:axId val="180602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6030464"/>
        <c:crosses val="autoZero"/>
        <c:auto val="1"/>
        <c:lblAlgn val="ctr"/>
        <c:lblOffset val="100"/>
        <c:noMultiLvlLbl val="0"/>
      </c:catAx>
      <c:valAx>
        <c:axId val="1806030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602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[covid.xlsx]Sheet1!PivotTable22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5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500"/>
              <a:t>Discharge ratio in each zone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Sheet1!$J$2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5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EBD-4EF5-954E-11AA7F036B87}"/>
              </c:ext>
            </c:extLst>
          </c:dPt>
          <c:dPt>
            <c:idx val="1"/>
            <c:bubble3D val="0"/>
            <c:spPr>
              <a:solidFill>
                <a:schemeClr val="accent5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EBD-4EF5-954E-11AA7F036B87}"/>
              </c:ext>
            </c:extLst>
          </c:dPt>
          <c:dPt>
            <c:idx val="2"/>
            <c:bubble3D val="0"/>
            <c:spPr>
              <a:solidFill>
                <a:schemeClr val="accent5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EBD-4EF5-954E-11AA7F036B87}"/>
              </c:ext>
            </c:extLst>
          </c:dPt>
          <c:dPt>
            <c:idx val="3"/>
            <c:bubble3D val="0"/>
            <c:spPr>
              <a:solidFill>
                <a:schemeClr val="accent5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EBD-4EF5-954E-11AA7F036B87}"/>
              </c:ext>
            </c:extLst>
          </c:dPt>
          <c:dLbls>
            <c:delete val="1"/>
          </c:dLbls>
          <c:cat>
            <c:strRef>
              <c:f>Sheet1!$I$3:$I$7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Sheet1!$J$3:$J$7</c:f>
              <c:numCache>
                <c:formatCode>General</c:formatCode>
                <c:ptCount val="4"/>
                <c:pt idx="0">
                  <c:v>1276.5200000000002</c:v>
                </c:pt>
                <c:pt idx="1">
                  <c:v>883.6</c:v>
                </c:pt>
                <c:pt idx="2">
                  <c:v>788.75</c:v>
                </c:pt>
                <c:pt idx="3">
                  <c:v>592.01999999999987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EBD-4EF5-954E-11AA7F036B8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[covid.xlsx]Sheet1!PivotTable4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500" b="1" i="0" u="none" strike="noStrike" kern="1200" cap="all" spc="0" normalizeH="0" baseline="0">
                <a:solidFill>
                  <a:srgbClr val="454545"/>
                </a:solidFill>
                <a:latin typeface="+mn-lt"/>
                <a:ea typeface="+mn-ea"/>
                <a:cs typeface="+mn-cs"/>
              </a:defRPr>
            </a:pPr>
            <a:r>
              <a:rPr lang="en-US" sz="2500" b="1" i="0" u="none" strike="noStrike" kern="1200" cap="all" spc="0" normalizeH="0" baseline="0">
                <a:solidFill>
                  <a:srgbClr val="454545"/>
                </a:solidFill>
                <a:latin typeface="+mn-lt"/>
                <a:ea typeface="+mn-ea"/>
                <a:cs typeface="+mn-cs"/>
              </a:rPr>
              <a:t>Death ratio relative to total cases in top 5 states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500" b="1" i="0" u="none" strike="noStrike" kern="1200" cap="all" spc="0" normalizeH="0" baseline="0">
              <a:solidFill>
                <a:srgbClr val="454545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percentStacked"/>
        <c:varyColors val="0"/>
        <c:ser>
          <c:idx val="0"/>
          <c:order val="0"/>
          <c:tx>
            <c:strRef>
              <c:f>Sheet1!$AD$3</c:f>
              <c:strCache>
                <c:ptCount val="1"/>
                <c:pt idx="0">
                  <c:v>Sum of Total Cases</c:v>
                </c:pt>
              </c:strCache>
            </c:strRef>
          </c:tx>
          <c:spPr>
            <a:solidFill>
              <a:schemeClr val="accent5">
                <a:shade val="76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Sheet1!$AC$4:$AC$9</c:f>
              <c:strCache>
                <c:ptCount val="5"/>
                <c:pt idx="0">
                  <c:v>Goa</c:v>
                </c:pt>
                <c:pt idx="1">
                  <c:v>Maharashtra</c:v>
                </c:pt>
                <c:pt idx="2">
                  <c:v>Nagaland</c:v>
                </c:pt>
                <c:pt idx="3">
                  <c:v>Punjab</c:v>
                </c:pt>
                <c:pt idx="4">
                  <c:v>Uttarakhand</c:v>
                </c:pt>
              </c:strCache>
            </c:strRef>
          </c:cat>
          <c:val>
            <c:numRef>
              <c:f>Sheet1!$AD$4:$AD$9</c:f>
              <c:numCache>
                <c:formatCode>General</c:formatCode>
                <c:ptCount val="5"/>
                <c:pt idx="0">
                  <c:v>178467</c:v>
                </c:pt>
                <c:pt idx="1">
                  <c:v>6623344</c:v>
                </c:pt>
                <c:pt idx="2">
                  <c:v>31978</c:v>
                </c:pt>
                <c:pt idx="3">
                  <c:v>602778</c:v>
                </c:pt>
                <c:pt idx="4">
                  <c:v>344014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2F-464F-87BE-51D394C199A2}"/>
            </c:ext>
          </c:extLst>
        </c:ser>
        <c:ser>
          <c:idx val="1"/>
          <c:order val="1"/>
          <c:tx>
            <c:strRef>
              <c:f>Sheet1!$AE$3</c:f>
              <c:strCache>
                <c:ptCount val="1"/>
                <c:pt idx="0">
                  <c:v>Sum of Death Ratio</c:v>
                </c:pt>
              </c:strCache>
            </c:strRef>
          </c:tx>
          <c:spPr>
            <a:solidFill>
              <a:schemeClr val="accent5">
                <a:tint val="77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Sheet1!$AC$4:$AC$9</c:f>
              <c:strCache>
                <c:ptCount val="5"/>
                <c:pt idx="0">
                  <c:v>Goa</c:v>
                </c:pt>
                <c:pt idx="1">
                  <c:v>Maharashtra</c:v>
                </c:pt>
                <c:pt idx="2">
                  <c:v>Nagaland</c:v>
                </c:pt>
                <c:pt idx="3">
                  <c:v>Punjab</c:v>
                </c:pt>
                <c:pt idx="4">
                  <c:v>Uttarakhand</c:v>
                </c:pt>
              </c:strCache>
            </c:strRef>
          </c:cat>
          <c:val>
            <c:numRef>
              <c:f>Sheet1!$AE$4:$AE$9</c:f>
              <c:numCache>
                <c:formatCode>General</c:formatCode>
                <c:ptCount val="5"/>
                <c:pt idx="0">
                  <c:v>1.89</c:v>
                </c:pt>
                <c:pt idx="1">
                  <c:v>2.12</c:v>
                </c:pt>
                <c:pt idx="2">
                  <c:v>2.16</c:v>
                </c:pt>
                <c:pt idx="3">
                  <c:v>2.75</c:v>
                </c:pt>
                <c:pt idx="4">
                  <c:v>2.15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2F-464F-87BE-51D394C199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89964560"/>
        <c:axId val="589967920"/>
        <c:axId val="0"/>
      </c:bar3DChart>
      <c:catAx>
        <c:axId val="589964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967920"/>
        <c:crosses val="autoZero"/>
        <c:auto val="1"/>
        <c:lblAlgn val="ctr"/>
        <c:lblOffset val="100"/>
        <c:noMultiLvlLbl val="0"/>
      </c:catAx>
      <c:valAx>
        <c:axId val="589967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964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[covid.xlsx]Sheet1!PivotTable23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5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2500"/>
              <a:t>States and zones death relative  to the active cases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 rotWithShape="1">
            <a:gsLst>
              <a:gs pos="0">
                <a:schemeClr val="accent1">
                  <a:tint val="96000"/>
                  <a:satMod val="100000"/>
                  <a:lumMod val="104000"/>
                </a:schemeClr>
              </a:gs>
              <a:gs pos="78000">
                <a:schemeClr val="accent1">
                  <a:shade val="100000"/>
                  <a:satMod val="11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Sheet1!$J$17:$J$19</c:f>
              <c:strCache>
                <c:ptCount val="1"/>
                <c:pt idx="0">
                  <c:v>East - Sum of Active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satMod val="100000"/>
                    <a:lumMod val="104000"/>
                  </a:schemeClr>
                </a:gs>
                <a:gs pos="78000">
                  <a:schemeClr val="accent1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Sheet1!$J$20:$J$30</c:f>
              <c:numCache>
                <c:formatCode>General</c:formatCode>
                <c:ptCount val="10"/>
                <c:pt idx="4">
                  <c:v>8031</c:v>
                </c:pt>
                <c:pt idx="8">
                  <c:v>230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86-410D-9B81-9A62B292E7FB}"/>
            </c:ext>
          </c:extLst>
        </c:ser>
        <c:ser>
          <c:idx val="1"/>
          <c:order val="1"/>
          <c:tx>
            <c:strRef>
              <c:f>Sheet1!$K$17:$K$19</c:f>
              <c:strCache>
                <c:ptCount val="1"/>
                <c:pt idx="0">
                  <c:v>East - Sum of Deaths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6000"/>
                    <a:satMod val="100000"/>
                    <a:lumMod val="104000"/>
                  </a:schemeClr>
                </a:gs>
                <a:gs pos="78000">
                  <a:schemeClr val="accent2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Sheet1!$K$20:$K$30</c:f>
              <c:numCache>
                <c:formatCode>General</c:formatCode>
                <c:ptCount val="10"/>
                <c:pt idx="4">
                  <c:v>19307</c:v>
                </c:pt>
                <c:pt idx="8">
                  <c:v>13588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86-410D-9B81-9A62B292E7FB}"/>
            </c:ext>
          </c:extLst>
        </c:ser>
        <c:ser>
          <c:idx val="2"/>
          <c:order val="2"/>
          <c:tx>
            <c:strRef>
              <c:f>Sheet1!$L$17:$L$19</c:f>
              <c:strCache>
                <c:ptCount val="1"/>
                <c:pt idx="0">
                  <c:v>North - Sum of Active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6000"/>
                    <a:satMod val="100000"/>
                    <a:lumMod val="104000"/>
                  </a:schemeClr>
                </a:gs>
                <a:gs pos="78000">
                  <a:schemeClr val="accent3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Sheet1!$L$20:$L$30</c:f>
              <c:numCache>
                <c:formatCode>General</c:formatCode>
                <c:ptCount val="10"/>
                <c:pt idx="6">
                  <c:v>361</c:v>
                </c:pt>
                <c:pt idx="7">
                  <c:v>318</c:v>
                </c:pt>
                <c:pt idx="9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86-410D-9B81-9A62B292E7FB}"/>
            </c:ext>
          </c:extLst>
        </c:ser>
        <c:ser>
          <c:idx val="3"/>
          <c:order val="3"/>
          <c:tx>
            <c:strRef>
              <c:f>Sheet1!$M$17:$M$19</c:f>
              <c:strCache>
                <c:ptCount val="1"/>
                <c:pt idx="0">
                  <c:v>North - Sum of Deaths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96000"/>
                    <a:satMod val="100000"/>
                    <a:lumMod val="104000"/>
                  </a:schemeClr>
                </a:gs>
                <a:gs pos="78000">
                  <a:schemeClr val="accent4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Sheet1!$M$20:$M$30</c:f>
              <c:numCache>
                <c:formatCode>General</c:formatCode>
                <c:ptCount val="10"/>
                <c:pt idx="6">
                  <c:v>25093</c:v>
                </c:pt>
                <c:pt idx="7">
                  <c:v>16571</c:v>
                </c:pt>
                <c:pt idx="9">
                  <c:v>22909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586-410D-9B81-9A62B292E7FB}"/>
            </c:ext>
          </c:extLst>
        </c:ser>
        <c:ser>
          <c:idx val="4"/>
          <c:order val="4"/>
          <c:tx>
            <c:strRef>
              <c:f>Sheet1!$N$17:$N$19</c:f>
              <c:strCache>
                <c:ptCount val="1"/>
                <c:pt idx="0">
                  <c:v>South - Sum of Active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96000"/>
                    <a:satMod val="100000"/>
                    <a:lumMod val="104000"/>
                  </a:schemeClr>
                </a:gs>
                <a:gs pos="78000">
                  <a:schemeClr val="accent5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Sheet1!$N$20:$N$30</c:f>
              <c:numCache>
                <c:formatCode>General</c:formatCode>
                <c:ptCount val="10"/>
                <c:pt idx="0">
                  <c:v>69258</c:v>
                </c:pt>
                <c:pt idx="2">
                  <c:v>9751</c:v>
                </c:pt>
                <c:pt idx="3">
                  <c:v>8056</c:v>
                </c:pt>
                <c:pt idx="5">
                  <c:v>3128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586-410D-9B81-9A62B292E7FB}"/>
            </c:ext>
          </c:extLst>
        </c:ser>
        <c:ser>
          <c:idx val="5"/>
          <c:order val="5"/>
          <c:tx>
            <c:strRef>
              <c:f>Sheet1!$O$17:$O$19</c:f>
              <c:strCache>
                <c:ptCount val="1"/>
                <c:pt idx="0">
                  <c:v>South - Sum of Deaths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tint val="96000"/>
                    <a:satMod val="100000"/>
                    <a:lumMod val="104000"/>
                  </a:schemeClr>
                </a:gs>
                <a:gs pos="78000">
                  <a:schemeClr val="accent6"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Sheet1!$O$20:$O$30</c:f>
              <c:numCache>
                <c:formatCode>General</c:formatCode>
                <c:ptCount val="10"/>
                <c:pt idx="0">
                  <c:v>35685</c:v>
                </c:pt>
                <c:pt idx="2">
                  <c:v>36273</c:v>
                </c:pt>
                <c:pt idx="3">
                  <c:v>38143</c:v>
                </c:pt>
                <c:pt idx="5">
                  <c:v>14412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586-410D-9B81-9A62B292E7FB}"/>
            </c:ext>
          </c:extLst>
        </c:ser>
        <c:ser>
          <c:idx val="6"/>
          <c:order val="6"/>
          <c:tx>
            <c:strRef>
              <c:f>Sheet1!$P$17:$P$19</c:f>
              <c:strCache>
                <c:ptCount val="1"/>
                <c:pt idx="0">
                  <c:v>West - Sum of Active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tint val="96000"/>
                    <a:satMod val="100000"/>
                    <a:lumMod val="104000"/>
                  </a:schemeClr>
                </a:gs>
                <a:gs pos="78000">
                  <a:schemeClr val="accent1">
                    <a:lumMod val="60000"/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Sheet1!$P$20:$P$30</c:f>
              <c:numCache>
                <c:formatCode>General</c:formatCode>
                <c:ptCount val="10"/>
                <c:pt idx="1">
                  <c:v>15866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586-410D-9B81-9A62B292E7FB}"/>
            </c:ext>
          </c:extLst>
        </c:ser>
        <c:ser>
          <c:idx val="7"/>
          <c:order val="7"/>
          <c:tx>
            <c:strRef>
              <c:f>Sheet1!$Q$17:$Q$19</c:f>
              <c:strCache>
                <c:ptCount val="1"/>
                <c:pt idx="0">
                  <c:v>West - Sum of Deaths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tint val="96000"/>
                    <a:satMod val="100000"/>
                    <a:lumMod val="104000"/>
                  </a:schemeClr>
                </a:gs>
                <a:gs pos="78000">
                  <a:schemeClr val="accent2">
                    <a:lumMod val="60000"/>
                    <a:shade val="100000"/>
                    <a:satMod val="110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>
              <a:bevelT w="25400" h="12700"/>
            </a:sp3d>
          </c:spPr>
          <c:invertIfNegative val="0"/>
          <c:cat>
            <c:strRef>
              <c:f>Sheet1!$I$20:$I$30</c:f>
              <c:strCache>
                <c:ptCount val="10"/>
                <c:pt idx="0">
                  <c:v>Kerala</c:v>
                </c:pt>
                <c:pt idx="1">
                  <c:v>Maharashtra</c:v>
                </c:pt>
                <c:pt idx="2">
                  <c:v>Tamil Nadu</c:v>
                </c:pt>
                <c:pt idx="3">
                  <c:v>Karnataka</c:v>
                </c:pt>
                <c:pt idx="4">
                  <c:v>West Bengal</c:v>
                </c:pt>
                <c:pt idx="5">
                  <c:v>Andhra Pradesh</c:v>
                </c:pt>
                <c:pt idx="6">
                  <c:v>Delhi</c:v>
                </c:pt>
                <c:pt idx="7">
                  <c:v>Punjab</c:v>
                </c:pt>
                <c:pt idx="8">
                  <c:v>Chhattisgarh</c:v>
                </c:pt>
                <c:pt idx="9">
                  <c:v>Uttar Pradesh</c:v>
                </c:pt>
              </c:strCache>
            </c:strRef>
          </c:cat>
          <c:val>
            <c:numRef>
              <c:f>Sheet1!$Q$20:$Q$30</c:f>
              <c:numCache>
                <c:formatCode>General</c:formatCode>
                <c:ptCount val="10"/>
                <c:pt idx="1">
                  <c:v>140565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586-410D-9B81-9A62B292E7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724054768"/>
        <c:axId val="724057648"/>
      </c:barChart>
      <c:catAx>
        <c:axId val="7240547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4057648"/>
        <c:crosses val="autoZero"/>
        <c:auto val="1"/>
        <c:lblAlgn val="ctr"/>
        <c:lblOffset val="100"/>
        <c:noMultiLvlLbl val="0"/>
      </c:catAx>
      <c:valAx>
        <c:axId val="7240576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405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6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FBA7E-CFC4-4776-B634-7696218514F7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8BC38-142B-4F47-9678-6C8D3E0BC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4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4C9FE-B394-FBD0-D42A-FC3303C40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D6380B-CF45-CBAC-7237-3B7A5ECC83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1BCE60-08AA-7A9B-8E81-273B7BBFD3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32D881-2011-A239-1663-C6B8761A60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58BC38-142B-4F47-9678-6C8D3E0BC1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7747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78ED1-4587-2447-185B-2881F8E88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90E0D8-2EB3-C44A-B036-460B76C8DE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75B97D-CD4B-4C63-E083-6127A3148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5859E-257E-31B5-EF2C-0F22CD34EA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58BC38-142B-4F47-9678-6C8D3E0BC1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2715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673B0-16D8-B1D1-3CED-8DC541F49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3CB8A4-08A5-B80B-5AC9-7A88D5C031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871AEE-3A4F-062A-CBBB-1A04DD06D3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20DC2-B7EA-9DA5-0D71-61CBEF0E6E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58BC38-142B-4F47-9678-6C8D3E0BC1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979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F8AE0-0A5C-B058-5B65-3DE20675D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1D0407-3740-8A0C-09EE-4D41576163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1B33F0-AEAA-C348-BBE6-46A7419226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F4873-8179-0F3A-ED19-8A2CDB363B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58BC38-142B-4F47-9678-6C8D3E0BC1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1841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8BC38-142B-4F47-9678-6C8D3E0BC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76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3.svg"/><Relationship Id="rId7" Type="http://schemas.openxmlformats.org/officeDocument/2006/relationships/image" Target="../media/image6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27.png"/><Relationship Id="rId5" Type="http://schemas.openxmlformats.org/officeDocument/2006/relationships/image" Target="../media/image4.svg"/><Relationship Id="rId10" Type="http://schemas.openxmlformats.org/officeDocument/2006/relationships/image" Target="../media/image26.png"/><Relationship Id="rId4" Type="http://schemas.openxmlformats.org/officeDocument/2006/relationships/image" Target="../media/image3.png"/><Relationship Id="rId9" Type="http://schemas.openxmlformats.org/officeDocument/2006/relationships/image" Target="../media/image25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395874" y="-6560993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0" y="0"/>
                </a:moveTo>
                <a:lnTo>
                  <a:pt x="8801776" y="0"/>
                </a:lnTo>
                <a:lnTo>
                  <a:pt x="8801776" y="8633723"/>
                </a:lnTo>
                <a:lnTo>
                  <a:pt x="0" y="8633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388555" y="2645848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0" y="0"/>
                </a:moveTo>
                <a:lnTo>
                  <a:pt x="8801776" y="0"/>
                </a:lnTo>
                <a:lnTo>
                  <a:pt x="8801776" y="8633722"/>
                </a:lnTo>
                <a:lnTo>
                  <a:pt x="0" y="8633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78221" y="248545"/>
            <a:ext cx="1958129" cy="1907544"/>
          </a:xfrm>
          <a:custGeom>
            <a:avLst/>
            <a:gdLst/>
            <a:ahLst/>
            <a:cxnLst/>
            <a:rect l="l" t="t" r="r" b="b"/>
            <a:pathLst>
              <a:path w="1958129" h="1907544">
                <a:moveTo>
                  <a:pt x="0" y="0"/>
                </a:moveTo>
                <a:lnTo>
                  <a:pt x="1958129" y="0"/>
                </a:lnTo>
                <a:lnTo>
                  <a:pt x="1958129" y="1907543"/>
                </a:lnTo>
                <a:lnTo>
                  <a:pt x="0" y="19075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10726" y="7270652"/>
            <a:ext cx="1225624" cy="1192430"/>
          </a:xfrm>
          <a:custGeom>
            <a:avLst/>
            <a:gdLst/>
            <a:ahLst/>
            <a:cxnLst/>
            <a:rect l="l" t="t" r="r" b="b"/>
            <a:pathLst>
              <a:path w="1225624" h="1192430">
                <a:moveTo>
                  <a:pt x="0" y="0"/>
                </a:moveTo>
                <a:lnTo>
                  <a:pt x="1225624" y="0"/>
                </a:lnTo>
                <a:lnTo>
                  <a:pt x="1225624" y="1192430"/>
                </a:lnTo>
                <a:lnTo>
                  <a:pt x="0" y="11924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flipH="1">
            <a:off x="10814235" y="1946488"/>
            <a:ext cx="6445065" cy="12208490"/>
          </a:xfrm>
          <a:custGeom>
            <a:avLst/>
            <a:gdLst/>
            <a:ahLst/>
            <a:cxnLst/>
            <a:rect l="l" t="t" r="r" b="b"/>
            <a:pathLst>
              <a:path w="6445065" h="12208490">
                <a:moveTo>
                  <a:pt x="6445065" y="0"/>
                </a:moveTo>
                <a:lnTo>
                  <a:pt x="0" y="0"/>
                </a:lnTo>
                <a:lnTo>
                  <a:pt x="0" y="12208489"/>
                </a:lnTo>
                <a:lnTo>
                  <a:pt x="6445065" y="12208489"/>
                </a:lnTo>
                <a:lnTo>
                  <a:pt x="6445065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354733" y="-626799"/>
            <a:ext cx="1550073" cy="1508092"/>
          </a:xfrm>
          <a:custGeom>
            <a:avLst/>
            <a:gdLst/>
            <a:ahLst/>
            <a:cxnLst/>
            <a:rect l="l" t="t" r="r" b="b"/>
            <a:pathLst>
              <a:path w="1550073" h="1508092">
                <a:moveTo>
                  <a:pt x="0" y="0"/>
                </a:moveTo>
                <a:lnTo>
                  <a:pt x="1550073" y="0"/>
                </a:lnTo>
                <a:lnTo>
                  <a:pt x="1550073" y="1508092"/>
                </a:lnTo>
                <a:lnTo>
                  <a:pt x="0" y="15080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5653399" y="2072730"/>
            <a:ext cx="752503" cy="732122"/>
          </a:xfrm>
          <a:custGeom>
            <a:avLst/>
            <a:gdLst/>
            <a:ahLst/>
            <a:cxnLst/>
            <a:rect l="l" t="t" r="r" b="b"/>
            <a:pathLst>
              <a:path w="752503" h="732122">
                <a:moveTo>
                  <a:pt x="0" y="0"/>
                </a:moveTo>
                <a:lnTo>
                  <a:pt x="752503" y="0"/>
                </a:lnTo>
                <a:lnTo>
                  <a:pt x="752503" y="732122"/>
                </a:lnTo>
                <a:lnTo>
                  <a:pt x="0" y="7321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6951289" y="1371052"/>
            <a:ext cx="806889" cy="785036"/>
          </a:xfrm>
          <a:custGeom>
            <a:avLst/>
            <a:gdLst/>
            <a:ahLst/>
            <a:cxnLst/>
            <a:rect l="l" t="t" r="r" b="b"/>
            <a:pathLst>
              <a:path w="806889" h="785036">
                <a:moveTo>
                  <a:pt x="0" y="0"/>
                </a:moveTo>
                <a:lnTo>
                  <a:pt x="806889" y="0"/>
                </a:lnTo>
                <a:lnTo>
                  <a:pt x="806889" y="785036"/>
                </a:lnTo>
                <a:lnTo>
                  <a:pt x="0" y="7850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1892878" y="7897290"/>
            <a:ext cx="3897892" cy="3792324"/>
          </a:xfrm>
          <a:custGeom>
            <a:avLst/>
            <a:gdLst/>
            <a:ahLst/>
            <a:cxnLst/>
            <a:rect l="l" t="t" r="r" b="b"/>
            <a:pathLst>
              <a:path w="3897892" h="3792324">
                <a:moveTo>
                  <a:pt x="0" y="0"/>
                </a:moveTo>
                <a:lnTo>
                  <a:pt x="3897892" y="0"/>
                </a:lnTo>
                <a:lnTo>
                  <a:pt x="3897892" y="3792324"/>
                </a:lnTo>
                <a:lnTo>
                  <a:pt x="0" y="37923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442229" y="2984716"/>
            <a:ext cx="110332" cy="3535583"/>
            <a:chOff x="0" y="0"/>
            <a:chExt cx="29059" cy="93118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9059" cy="931182"/>
            </a:xfrm>
            <a:custGeom>
              <a:avLst/>
              <a:gdLst/>
              <a:ahLst/>
              <a:cxnLst/>
              <a:rect l="l" t="t" r="r" b="b"/>
              <a:pathLst>
                <a:path w="29059" h="931182">
                  <a:moveTo>
                    <a:pt x="14529" y="0"/>
                  </a:moveTo>
                  <a:lnTo>
                    <a:pt x="14529" y="0"/>
                  </a:lnTo>
                  <a:cubicBezTo>
                    <a:pt x="22554" y="0"/>
                    <a:pt x="29059" y="6505"/>
                    <a:pt x="29059" y="14529"/>
                  </a:cubicBezTo>
                  <a:lnTo>
                    <a:pt x="29059" y="916653"/>
                  </a:lnTo>
                  <a:cubicBezTo>
                    <a:pt x="29059" y="920506"/>
                    <a:pt x="27528" y="924202"/>
                    <a:pt x="24803" y="926927"/>
                  </a:cubicBezTo>
                  <a:cubicBezTo>
                    <a:pt x="22078" y="929652"/>
                    <a:pt x="18383" y="931182"/>
                    <a:pt x="14529" y="931182"/>
                  </a:cubicBezTo>
                  <a:lnTo>
                    <a:pt x="14529" y="931182"/>
                  </a:lnTo>
                  <a:cubicBezTo>
                    <a:pt x="10676" y="931182"/>
                    <a:pt x="6980" y="929652"/>
                    <a:pt x="4256" y="926927"/>
                  </a:cubicBezTo>
                  <a:cubicBezTo>
                    <a:pt x="1531" y="924202"/>
                    <a:pt x="0" y="920506"/>
                    <a:pt x="0" y="916653"/>
                  </a:cubicBezTo>
                  <a:lnTo>
                    <a:pt x="0" y="14529"/>
                  </a:lnTo>
                  <a:cubicBezTo>
                    <a:pt x="0" y="10676"/>
                    <a:pt x="1531" y="6980"/>
                    <a:pt x="4256" y="4256"/>
                  </a:cubicBezTo>
                  <a:cubicBezTo>
                    <a:pt x="6980" y="1531"/>
                    <a:pt x="10676" y="0"/>
                    <a:pt x="14529" y="0"/>
                  </a:cubicBezTo>
                  <a:close/>
                </a:path>
              </a:pathLst>
            </a:custGeom>
            <a:solidFill>
              <a:srgbClr val="1E5B8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29059" cy="95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1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934981" y="4451566"/>
            <a:ext cx="8258566" cy="723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5"/>
              </a:lnSpc>
              <a:spcBef>
                <a:spcPct val="0"/>
              </a:spcBef>
            </a:pPr>
            <a:r>
              <a:rPr lang="en-US" sz="4261" b="1" spc="-85" dirty="0">
                <a:solidFill>
                  <a:srgbClr val="1E5B8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analytics project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30496" y="2588504"/>
            <a:ext cx="9880864" cy="1745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6"/>
              </a:lnSpc>
            </a:pPr>
            <a:r>
              <a:rPr lang="en-US" sz="10475" b="1" spc="-167" dirty="0">
                <a:solidFill>
                  <a:srgbClr val="1E5B82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Covid 19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34980" y="5297212"/>
            <a:ext cx="7209019" cy="5874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4943" lvl="1" indent="-347472" algn="l">
              <a:lnSpc>
                <a:spcPts val="4956"/>
              </a:lnSpc>
              <a:buFont typeface="Arial"/>
              <a:buChar char="•"/>
            </a:pPr>
            <a:r>
              <a:rPr lang="en-US" sz="3218" spc="9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Presented By Dr Doaa Hussein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714706-6660-DFE0-38A0-F2479250F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23E9140-5095-7DD3-267A-7CBEB33FD467}"/>
              </a:ext>
            </a:extLst>
          </p:cNvPr>
          <p:cNvSpPr/>
          <p:nvPr/>
        </p:nvSpPr>
        <p:spPr>
          <a:xfrm flipH="1" flipV="1">
            <a:off x="6967571" y="3056465"/>
            <a:ext cx="15466149" cy="15170853"/>
          </a:xfrm>
          <a:custGeom>
            <a:avLst/>
            <a:gdLst/>
            <a:ahLst/>
            <a:cxnLst/>
            <a:rect l="l" t="t" r="r" b="b"/>
            <a:pathLst>
              <a:path w="15466149" h="15170853">
                <a:moveTo>
                  <a:pt x="15466149" y="15170853"/>
                </a:moveTo>
                <a:lnTo>
                  <a:pt x="0" y="15170853"/>
                </a:lnTo>
                <a:lnTo>
                  <a:pt x="0" y="0"/>
                </a:lnTo>
                <a:lnTo>
                  <a:pt x="15466149" y="0"/>
                </a:lnTo>
                <a:lnTo>
                  <a:pt x="15466149" y="1517085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4AC9736-B8F7-0D81-B36C-355186A8F674}"/>
              </a:ext>
            </a:extLst>
          </p:cNvPr>
          <p:cNvGrpSpPr/>
          <p:nvPr/>
        </p:nvGrpSpPr>
        <p:grpSpPr>
          <a:xfrm>
            <a:off x="685800" y="1161668"/>
            <a:ext cx="13974947" cy="7963665"/>
            <a:chOff x="0" y="0"/>
            <a:chExt cx="2896724" cy="209742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D8697F3-5F40-0A01-FF4F-1210EBED3EA5}"/>
                </a:ext>
              </a:extLst>
            </p:cNvPr>
            <p:cNvSpPr/>
            <p:nvPr/>
          </p:nvSpPr>
          <p:spPr>
            <a:xfrm>
              <a:off x="0" y="0"/>
              <a:ext cx="2896724" cy="2097426"/>
            </a:xfrm>
            <a:custGeom>
              <a:avLst/>
              <a:gdLst/>
              <a:ahLst/>
              <a:cxnLst/>
              <a:rect l="l" t="t" r="r" b="b"/>
              <a:pathLst>
                <a:path w="2896724" h="2097426">
                  <a:moveTo>
                    <a:pt x="23933" y="0"/>
                  </a:moveTo>
                  <a:lnTo>
                    <a:pt x="2872791" y="0"/>
                  </a:lnTo>
                  <a:cubicBezTo>
                    <a:pt x="2879139" y="0"/>
                    <a:pt x="2885226" y="2521"/>
                    <a:pt x="2889714" y="7010"/>
                  </a:cubicBezTo>
                  <a:cubicBezTo>
                    <a:pt x="2894202" y="11498"/>
                    <a:pt x="2896724" y="17585"/>
                    <a:pt x="2896724" y="23933"/>
                  </a:cubicBezTo>
                  <a:lnTo>
                    <a:pt x="2896724" y="2073493"/>
                  </a:lnTo>
                  <a:cubicBezTo>
                    <a:pt x="2896724" y="2086711"/>
                    <a:pt x="2886009" y="2097426"/>
                    <a:pt x="2872791" y="2097426"/>
                  </a:cubicBezTo>
                  <a:lnTo>
                    <a:pt x="23933" y="2097426"/>
                  </a:lnTo>
                  <a:cubicBezTo>
                    <a:pt x="17585" y="2097426"/>
                    <a:pt x="11498" y="2094904"/>
                    <a:pt x="7010" y="2090416"/>
                  </a:cubicBezTo>
                  <a:cubicBezTo>
                    <a:pt x="2521" y="2085928"/>
                    <a:pt x="0" y="2079841"/>
                    <a:pt x="0" y="2073493"/>
                  </a:cubicBezTo>
                  <a:lnTo>
                    <a:pt x="0" y="23933"/>
                  </a:lnTo>
                  <a:cubicBezTo>
                    <a:pt x="0" y="17585"/>
                    <a:pt x="2521" y="11498"/>
                    <a:pt x="7010" y="7010"/>
                  </a:cubicBezTo>
                  <a:cubicBezTo>
                    <a:pt x="11498" y="2521"/>
                    <a:pt x="17585" y="0"/>
                    <a:pt x="23933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6429EB4-4C59-A667-8A77-8ED223B2DDF6}"/>
                </a:ext>
              </a:extLst>
            </p:cNvPr>
            <p:cNvSpPr txBox="1"/>
            <p:nvPr/>
          </p:nvSpPr>
          <p:spPr>
            <a:xfrm>
              <a:off x="0" y="-28575"/>
              <a:ext cx="2896724" cy="2126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53B255D4-7526-6950-EF89-2240BAD0131B}"/>
              </a:ext>
            </a:extLst>
          </p:cNvPr>
          <p:cNvSpPr/>
          <p:nvPr/>
        </p:nvSpPr>
        <p:spPr>
          <a:xfrm>
            <a:off x="13030200" y="723900"/>
            <a:ext cx="5087653" cy="10322308"/>
          </a:xfrm>
          <a:custGeom>
            <a:avLst/>
            <a:gdLst/>
            <a:ahLst/>
            <a:cxnLst/>
            <a:rect l="l" t="t" r="r" b="b"/>
            <a:pathLst>
              <a:path w="6334004" h="11047681">
                <a:moveTo>
                  <a:pt x="0" y="0"/>
                </a:moveTo>
                <a:lnTo>
                  <a:pt x="6334004" y="0"/>
                </a:lnTo>
                <a:lnTo>
                  <a:pt x="6334004" y="11047681"/>
                </a:lnTo>
                <a:lnTo>
                  <a:pt x="0" y="11047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EFCBD80D-DE41-EAC4-BC78-B955907C1E00}"/>
              </a:ext>
            </a:extLst>
          </p:cNvPr>
          <p:cNvSpPr txBox="1"/>
          <p:nvPr/>
        </p:nvSpPr>
        <p:spPr>
          <a:xfrm>
            <a:off x="2376596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Instruments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94E69C70-9AA8-2391-C2DD-BFEADD53403D}"/>
              </a:ext>
            </a:extLst>
          </p:cNvPr>
          <p:cNvSpPr txBox="1"/>
          <p:nvPr/>
        </p:nvSpPr>
        <p:spPr>
          <a:xfrm>
            <a:off x="5918904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Equipment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CCCD21F0-05B0-C1EC-6834-B3483B53EA9F}"/>
              </a:ext>
            </a:extLst>
          </p:cNvPr>
          <p:cNvSpPr txBox="1"/>
          <p:nvPr/>
        </p:nvSpPr>
        <p:spPr>
          <a:xfrm>
            <a:off x="9462892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Protection and security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4608FF13-951A-781B-9303-1ADEA667C1BF}"/>
              </a:ext>
            </a:extLst>
          </p:cNvPr>
          <p:cNvSpPr txBox="1"/>
          <p:nvPr/>
        </p:nvSpPr>
        <p:spPr>
          <a:xfrm>
            <a:off x="2238109" y="1401448"/>
            <a:ext cx="10163663" cy="2789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384" b="1" i="0" u="none" strike="noStrike" kern="1200" cap="none" spc="0" normalizeH="0" baseline="0" noProof="0" dirty="0">
                <a:ln>
                  <a:noFill/>
                </a:ln>
                <a:solidFill>
                  <a:srgbClr val="1E5B82"/>
                </a:solidFill>
                <a:effectLst/>
                <a:uLnTx/>
                <a:uFillTx/>
                <a:latin typeface="Codec Pro Bold"/>
                <a:ea typeface="Codec Pro Bold"/>
                <a:cs typeface="Codec Pro Bold"/>
                <a:sym typeface="Codec Pro Bold"/>
              </a:rPr>
              <a:t>Death ratio relative to the active ratio in the top 5 states</a:t>
            </a:r>
          </a:p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84" b="1" i="0" u="none" strike="noStrike" kern="1200" cap="none" spc="0" normalizeH="0" baseline="0" noProof="0" dirty="0">
              <a:ln>
                <a:noFill/>
              </a:ln>
              <a:solidFill>
                <a:srgbClr val="1E5B82"/>
              </a:solidFill>
              <a:effectLst/>
              <a:uLnTx/>
              <a:uFillTx/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262690B0-8688-6110-BF15-3635A7AE62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73" y="3628007"/>
            <a:ext cx="12517339" cy="485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40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00F290-58BC-3C20-4E0F-E978313F9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1942698-DDA6-1D49-1802-98E245D270E0}"/>
              </a:ext>
            </a:extLst>
          </p:cNvPr>
          <p:cNvGrpSpPr/>
          <p:nvPr/>
        </p:nvGrpSpPr>
        <p:grpSpPr>
          <a:xfrm>
            <a:off x="838200" y="495300"/>
            <a:ext cx="12138934" cy="9486416"/>
            <a:chOff x="0" y="0"/>
            <a:chExt cx="1543441" cy="15401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42017AA-503E-A5A1-7A39-1326CEF67ECF}"/>
                </a:ext>
              </a:extLst>
            </p:cNvPr>
            <p:cNvSpPr/>
            <p:nvPr/>
          </p:nvSpPr>
          <p:spPr>
            <a:xfrm>
              <a:off x="0" y="0"/>
              <a:ext cx="1543441" cy="1540192"/>
            </a:xfrm>
            <a:custGeom>
              <a:avLst/>
              <a:gdLst/>
              <a:ahLst/>
              <a:cxnLst/>
              <a:rect l="l" t="t" r="r" b="b"/>
              <a:pathLst>
                <a:path w="1543441" h="1540192">
                  <a:moveTo>
                    <a:pt x="44917" y="0"/>
                  </a:moveTo>
                  <a:lnTo>
                    <a:pt x="1498524" y="0"/>
                  </a:lnTo>
                  <a:cubicBezTo>
                    <a:pt x="1510437" y="0"/>
                    <a:pt x="1521862" y="4732"/>
                    <a:pt x="1530285" y="13156"/>
                  </a:cubicBezTo>
                  <a:cubicBezTo>
                    <a:pt x="1538709" y="21579"/>
                    <a:pt x="1543441" y="33004"/>
                    <a:pt x="1543441" y="44917"/>
                  </a:cubicBezTo>
                  <a:lnTo>
                    <a:pt x="1543441" y="1495275"/>
                  </a:lnTo>
                  <a:cubicBezTo>
                    <a:pt x="1543441" y="1520082"/>
                    <a:pt x="1523331" y="1540192"/>
                    <a:pt x="1498524" y="1540192"/>
                  </a:cubicBezTo>
                  <a:lnTo>
                    <a:pt x="44917" y="1540192"/>
                  </a:lnTo>
                  <a:cubicBezTo>
                    <a:pt x="20110" y="1540192"/>
                    <a:pt x="0" y="1520082"/>
                    <a:pt x="0" y="1495275"/>
                  </a:cubicBezTo>
                  <a:lnTo>
                    <a:pt x="0" y="44917"/>
                  </a:lnTo>
                  <a:cubicBezTo>
                    <a:pt x="0" y="20110"/>
                    <a:pt x="20110" y="0"/>
                    <a:pt x="44917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ECB9ABA-DEEE-31FC-0DED-FA22FDC3441C}"/>
                </a:ext>
              </a:extLst>
            </p:cNvPr>
            <p:cNvSpPr txBox="1"/>
            <p:nvPr/>
          </p:nvSpPr>
          <p:spPr>
            <a:xfrm>
              <a:off x="0" y="-28575"/>
              <a:ext cx="1543441" cy="1568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EAF32AEF-9916-8AB6-E72B-04FB6EDD6F71}"/>
              </a:ext>
            </a:extLst>
          </p:cNvPr>
          <p:cNvSpPr/>
          <p:nvPr/>
        </p:nvSpPr>
        <p:spPr>
          <a:xfrm>
            <a:off x="12977134" y="1919701"/>
            <a:ext cx="5418269" cy="10088320"/>
          </a:xfrm>
          <a:custGeom>
            <a:avLst/>
            <a:gdLst/>
            <a:ahLst/>
            <a:cxnLst/>
            <a:rect l="l" t="t" r="r" b="b"/>
            <a:pathLst>
              <a:path w="5418269" h="10088320">
                <a:moveTo>
                  <a:pt x="0" y="0"/>
                </a:moveTo>
                <a:lnTo>
                  <a:pt x="5418268" y="0"/>
                </a:lnTo>
                <a:lnTo>
                  <a:pt x="5418268" y="10088320"/>
                </a:lnTo>
                <a:lnTo>
                  <a:pt x="0" y="1008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4694815-2F1D-401F-A78E-A8C89781E0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9704116"/>
              </p:ext>
            </p:extLst>
          </p:nvPr>
        </p:nvGraphicFramePr>
        <p:xfrm>
          <a:off x="2819400" y="912571"/>
          <a:ext cx="9144000" cy="886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43887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6967571" y="3056465"/>
            <a:ext cx="15466149" cy="15170853"/>
          </a:xfrm>
          <a:custGeom>
            <a:avLst/>
            <a:gdLst/>
            <a:ahLst/>
            <a:cxnLst/>
            <a:rect l="l" t="t" r="r" b="b"/>
            <a:pathLst>
              <a:path w="15466149" h="15170853">
                <a:moveTo>
                  <a:pt x="15466149" y="15170853"/>
                </a:moveTo>
                <a:lnTo>
                  <a:pt x="0" y="15170853"/>
                </a:lnTo>
                <a:lnTo>
                  <a:pt x="0" y="0"/>
                </a:lnTo>
                <a:lnTo>
                  <a:pt x="15466149" y="0"/>
                </a:lnTo>
                <a:lnTo>
                  <a:pt x="15466149" y="1517085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85800" y="1161668"/>
            <a:ext cx="13974947" cy="7963665"/>
            <a:chOff x="0" y="0"/>
            <a:chExt cx="2896724" cy="20974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96724" cy="2097426"/>
            </a:xfrm>
            <a:custGeom>
              <a:avLst/>
              <a:gdLst/>
              <a:ahLst/>
              <a:cxnLst/>
              <a:rect l="l" t="t" r="r" b="b"/>
              <a:pathLst>
                <a:path w="2896724" h="2097426">
                  <a:moveTo>
                    <a:pt x="23933" y="0"/>
                  </a:moveTo>
                  <a:lnTo>
                    <a:pt x="2872791" y="0"/>
                  </a:lnTo>
                  <a:cubicBezTo>
                    <a:pt x="2879139" y="0"/>
                    <a:pt x="2885226" y="2521"/>
                    <a:pt x="2889714" y="7010"/>
                  </a:cubicBezTo>
                  <a:cubicBezTo>
                    <a:pt x="2894202" y="11498"/>
                    <a:pt x="2896724" y="17585"/>
                    <a:pt x="2896724" y="23933"/>
                  </a:cubicBezTo>
                  <a:lnTo>
                    <a:pt x="2896724" y="2073493"/>
                  </a:lnTo>
                  <a:cubicBezTo>
                    <a:pt x="2896724" y="2086711"/>
                    <a:pt x="2886009" y="2097426"/>
                    <a:pt x="2872791" y="2097426"/>
                  </a:cubicBezTo>
                  <a:lnTo>
                    <a:pt x="23933" y="2097426"/>
                  </a:lnTo>
                  <a:cubicBezTo>
                    <a:pt x="17585" y="2097426"/>
                    <a:pt x="11498" y="2094904"/>
                    <a:pt x="7010" y="2090416"/>
                  </a:cubicBezTo>
                  <a:cubicBezTo>
                    <a:pt x="2521" y="2085928"/>
                    <a:pt x="0" y="2079841"/>
                    <a:pt x="0" y="2073493"/>
                  </a:cubicBezTo>
                  <a:lnTo>
                    <a:pt x="0" y="23933"/>
                  </a:lnTo>
                  <a:cubicBezTo>
                    <a:pt x="0" y="17585"/>
                    <a:pt x="2521" y="11498"/>
                    <a:pt x="7010" y="7010"/>
                  </a:cubicBezTo>
                  <a:cubicBezTo>
                    <a:pt x="11498" y="2521"/>
                    <a:pt x="17585" y="0"/>
                    <a:pt x="23933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896724" cy="2126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3005201" y="876300"/>
            <a:ext cx="5087653" cy="10322308"/>
          </a:xfrm>
          <a:custGeom>
            <a:avLst/>
            <a:gdLst/>
            <a:ahLst/>
            <a:cxnLst/>
            <a:rect l="l" t="t" r="r" b="b"/>
            <a:pathLst>
              <a:path w="6334004" h="11047681">
                <a:moveTo>
                  <a:pt x="0" y="0"/>
                </a:moveTo>
                <a:lnTo>
                  <a:pt x="6334004" y="0"/>
                </a:lnTo>
                <a:lnTo>
                  <a:pt x="6334004" y="11047681"/>
                </a:lnTo>
                <a:lnTo>
                  <a:pt x="0" y="11047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2376596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12"/>
              </a:lnSpc>
              <a:spcBef>
                <a:spcPct val="0"/>
              </a:spcBef>
            </a:pPr>
            <a:r>
              <a:rPr lang="en-US" sz="1892">
                <a:solidFill>
                  <a:srgbClr val="C0E5F3"/>
                </a:solidFill>
                <a:latin typeface="Canva Sans"/>
                <a:ea typeface="Canva Sans"/>
                <a:cs typeface="Canva Sans"/>
                <a:sym typeface="Canva Sans"/>
              </a:rPr>
              <a:t>Instruments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918904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12"/>
              </a:lnSpc>
              <a:spcBef>
                <a:spcPct val="0"/>
              </a:spcBef>
            </a:pPr>
            <a:r>
              <a:rPr lang="en-US" sz="1892">
                <a:solidFill>
                  <a:srgbClr val="C0E5F3"/>
                </a:solidFill>
                <a:latin typeface="Canva Sans"/>
                <a:ea typeface="Canva Sans"/>
                <a:cs typeface="Canva Sans"/>
                <a:sym typeface="Canva Sans"/>
              </a:rPr>
              <a:t>Equipment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62892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12"/>
              </a:lnSpc>
              <a:spcBef>
                <a:spcPct val="0"/>
              </a:spcBef>
            </a:pPr>
            <a:r>
              <a:rPr lang="en-US" sz="1892">
                <a:solidFill>
                  <a:srgbClr val="C0E5F3"/>
                </a:solidFill>
                <a:latin typeface="Canva Sans"/>
                <a:ea typeface="Canva Sans"/>
                <a:cs typeface="Canva Sans"/>
                <a:sym typeface="Canva Sans"/>
              </a:rPr>
              <a:t>Protection and security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238109" y="1401448"/>
            <a:ext cx="10163663" cy="2789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30"/>
              </a:lnSpc>
              <a:spcBef>
                <a:spcPct val="0"/>
              </a:spcBef>
            </a:pPr>
            <a:r>
              <a:rPr lang="en-US" sz="5384" b="1" dirty="0">
                <a:solidFill>
                  <a:srgbClr val="1E5B8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States and zones death relative  to the active cases</a:t>
            </a:r>
          </a:p>
          <a:p>
            <a:pPr marL="0" lvl="0" indent="0" algn="ctr">
              <a:lnSpc>
                <a:spcPts val="7430"/>
              </a:lnSpc>
              <a:spcBef>
                <a:spcPct val="0"/>
              </a:spcBef>
            </a:pPr>
            <a:endParaRPr lang="en-US" sz="5384" b="1" dirty="0">
              <a:solidFill>
                <a:srgbClr val="1E5B82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pic>
        <p:nvPicPr>
          <p:cNvPr id="24" name="Picture 2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CBA8942-46AA-2D78-8455-60CE191793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202" y="3556124"/>
            <a:ext cx="12584281" cy="49626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8200" y="495300"/>
            <a:ext cx="12138934" cy="9486416"/>
            <a:chOff x="0" y="0"/>
            <a:chExt cx="1543441" cy="15401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3441" cy="1540192"/>
            </a:xfrm>
            <a:custGeom>
              <a:avLst/>
              <a:gdLst/>
              <a:ahLst/>
              <a:cxnLst/>
              <a:rect l="l" t="t" r="r" b="b"/>
              <a:pathLst>
                <a:path w="1543441" h="1540192">
                  <a:moveTo>
                    <a:pt x="44917" y="0"/>
                  </a:moveTo>
                  <a:lnTo>
                    <a:pt x="1498524" y="0"/>
                  </a:lnTo>
                  <a:cubicBezTo>
                    <a:pt x="1510437" y="0"/>
                    <a:pt x="1521862" y="4732"/>
                    <a:pt x="1530285" y="13156"/>
                  </a:cubicBezTo>
                  <a:cubicBezTo>
                    <a:pt x="1538709" y="21579"/>
                    <a:pt x="1543441" y="33004"/>
                    <a:pt x="1543441" y="44917"/>
                  </a:cubicBezTo>
                  <a:lnTo>
                    <a:pt x="1543441" y="1495275"/>
                  </a:lnTo>
                  <a:cubicBezTo>
                    <a:pt x="1543441" y="1520082"/>
                    <a:pt x="1523331" y="1540192"/>
                    <a:pt x="1498524" y="1540192"/>
                  </a:cubicBezTo>
                  <a:lnTo>
                    <a:pt x="44917" y="1540192"/>
                  </a:lnTo>
                  <a:cubicBezTo>
                    <a:pt x="20110" y="1540192"/>
                    <a:pt x="0" y="1520082"/>
                    <a:pt x="0" y="1495275"/>
                  </a:cubicBezTo>
                  <a:lnTo>
                    <a:pt x="0" y="44917"/>
                  </a:lnTo>
                  <a:cubicBezTo>
                    <a:pt x="0" y="20110"/>
                    <a:pt x="20110" y="0"/>
                    <a:pt x="44917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543441" cy="1568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977134" y="1919701"/>
            <a:ext cx="5418269" cy="10088320"/>
          </a:xfrm>
          <a:custGeom>
            <a:avLst/>
            <a:gdLst/>
            <a:ahLst/>
            <a:cxnLst/>
            <a:rect l="l" t="t" r="r" b="b"/>
            <a:pathLst>
              <a:path w="5418269" h="10088320">
                <a:moveTo>
                  <a:pt x="0" y="0"/>
                </a:moveTo>
                <a:lnTo>
                  <a:pt x="5418268" y="0"/>
                </a:lnTo>
                <a:lnTo>
                  <a:pt x="5418268" y="10088320"/>
                </a:lnTo>
                <a:lnTo>
                  <a:pt x="0" y="1008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07682F2-1ACA-4AD3-9AEE-B019FAD4B5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4806994"/>
              </p:ext>
            </p:extLst>
          </p:nvPr>
        </p:nvGraphicFramePr>
        <p:xfrm>
          <a:off x="2057400" y="1028700"/>
          <a:ext cx="10439400" cy="830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499269" y="4019882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8801776" y="0"/>
                </a:moveTo>
                <a:lnTo>
                  <a:pt x="0" y="0"/>
                </a:lnTo>
                <a:lnTo>
                  <a:pt x="0" y="8633722"/>
                </a:lnTo>
                <a:lnTo>
                  <a:pt x="8801776" y="8633722"/>
                </a:lnTo>
                <a:lnTo>
                  <a:pt x="880177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15473" y="861041"/>
            <a:ext cx="17220127" cy="8865143"/>
            <a:chOff x="0" y="0"/>
            <a:chExt cx="1679577" cy="16273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79577" cy="1627311"/>
            </a:xfrm>
            <a:custGeom>
              <a:avLst/>
              <a:gdLst/>
              <a:ahLst/>
              <a:cxnLst/>
              <a:rect l="l" t="t" r="r" b="b"/>
              <a:pathLst>
                <a:path w="1679577" h="1627311">
                  <a:moveTo>
                    <a:pt x="41276" y="0"/>
                  </a:moveTo>
                  <a:lnTo>
                    <a:pt x="1638301" y="0"/>
                  </a:lnTo>
                  <a:cubicBezTo>
                    <a:pt x="1661097" y="0"/>
                    <a:pt x="1679577" y="18480"/>
                    <a:pt x="1679577" y="41276"/>
                  </a:cubicBezTo>
                  <a:lnTo>
                    <a:pt x="1679577" y="1586035"/>
                  </a:lnTo>
                  <a:cubicBezTo>
                    <a:pt x="1679577" y="1608831"/>
                    <a:pt x="1661097" y="1627311"/>
                    <a:pt x="1638301" y="1627311"/>
                  </a:cubicBezTo>
                  <a:lnTo>
                    <a:pt x="41276" y="1627311"/>
                  </a:lnTo>
                  <a:cubicBezTo>
                    <a:pt x="18480" y="1627311"/>
                    <a:pt x="0" y="1608831"/>
                    <a:pt x="0" y="1586035"/>
                  </a:cubicBezTo>
                  <a:lnTo>
                    <a:pt x="0" y="41276"/>
                  </a:lnTo>
                  <a:cubicBezTo>
                    <a:pt x="0" y="18480"/>
                    <a:pt x="18480" y="0"/>
                    <a:pt x="4127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8FC0DF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679577" cy="1655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2299464" y="-330373"/>
            <a:ext cx="2148312" cy="2092814"/>
          </a:xfrm>
          <a:custGeom>
            <a:avLst/>
            <a:gdLst/>
            <a:ahLst/>
            <a:cxnLst/>
            <a:rect l="l" t="t" r="r" b="b"/>
            <a:pathLst>
              <a:path w="2148312" h="2092814">
                <a:moveTo>
                  <a:pt x="0" y="0"/>
                </a:moveTo>
                <a:lnTo>
                  <a:pt x="2148312" y="0"/>
                </a:lnTo>
                <a:lnTo>
                  <a:pt x="2148312" y="2092814"/>
                </a:lnTo>
                <a:lnTo>
                  <a:pt x="0" y="20928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878191" y="560815"/>
            <a:ext cx="617170" cy="600455"/>
          </a:xfrm>
          <a:custGeom>
            <a:avLst/>
            <a:gdLst/>
            <a:ahLst/>
            <a:cxnLst/>
            <a:rect l="l" t="t" r="r" b="b"/>
            <a:pathLst>
              <a:path w="617170" h="600455">
                <a:moveTo>
                  <a:pt x="0" y="0"/>
                </a:moveTo>
                <a:lnTo>
                  <a:pt x="617170" y="0"/>
                </a:lnTo>
                <a:lnTo>
                  <a:pt x="617170" y="600455"/>
                </a:lnTo>
                <a:lnTo>
                  <a:pt x="0" y="6004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flipH="1">
            <a:off x="14165362" y="-5530259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8801775" y="0"/>
                </a:moveTo>
                <a:lnTo>
                  <a:pt x="0" y="0"/>
                </a:lnTo>
                <a:lnTo>
                  <a:pt x="0" y="8633722"/>
                </a:lnTo>
                <a:lnTo>
                  <a:pt x="8801775" y="8633722"/>
                </a:lnTo>
                <a:lnTo>
                  <a:pt x="880177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6082966" y="791986"/>
            <a:ext cx="1583104" cy="1540228"/>
          </a:xfrm>
          <a:custGeom>
            <a:avLst/>
            <a:gdLst/>
            <a:ahLst/>
            <a:cxnLst/>
            <a:rect l="l" t="t" r="r" b="b"/>
            <a:pathLst>
              <a:path w="1583104" h="1540228">
                <a:moveTo>
                  <a:pt x="0" y="0"/>
                </a:moveTo>
                <a:lnTo>
                  <a:pt x="1583104" y="0"/>
                </a:lnTo>
                <a:lnTo>
                  <a:pt x="1583104" y="1540228"/>
                </a:lnTo>
                <a:lnTo>
                  <a:pt x="0" y="15402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164390" y="8419319"/>
            <a:ext cx="1093799" cy="1064175"/>
          </a:xfrm>
          <a:custGeom>
            <a:avLst/>
            <a:gdLst/>
            <a:ahLst/>
            <a:cxnLst/>
            <a:rect l="l" t="t" r="r" b="b"/>
            <a:pathLst>
              <a:path w="1093799" h="1064175">
                <a:moveTo>
                  <a:pt x="0" y="0"/>
                </a:moveTo>
                <a:lnTo>
                  <a:pt x="1093798" y="0"/>
                </a:lnTo>
                <a:lnTo>
                  <a:pt x="1093798" y="1064175"/>
                </a:lnTo>
                <a:lnTo>
                  <a:pt x="0" y="10641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40" name="Graphic 39">
            <a:extLst>
              <a:ext uri="{FF2B5EF4-FFF2-40B4-BE49-F238E27FC236}">
                <a16:creationId xmlns:a16="http://schemas.microsoft.com/office/drawing/2014/main" id="{0EA077C6-BB3B-74C3-966C-3BD40E8C7A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8191" y="1846507"/>
            <a:ext cx="17372480" cy="7742964"/>
          </a:xfrm>
          <a:prstGeom prst="rect">
            <a:avLst/>
          </a:prstGeom>
        </p:spPr>
      </p:pic>
      <p:sp>
        <p:nvSpPr>
          <p:cNvPr id="43" name="TextBox 5">
            <a:extLst>
              <a:ext uri="{FF2B5EF4-FFF2-40B4-BE49-F238E27FC236}">
                <a16:creationId xmlns:a16="http://schemas.microsoft.com/office/drawing/2014/main" id="{D49513FB-2972-1C54-DF12-CD7FC44762E9}"/>
              </a:ext>
            </a:extLst>
          </p:cNvPr>
          <p:cNvSpPr txBox="1"/>
          <p:nvPr/>
        </p:nvSpPr>
        <p:spPr>
          <a:xfrm>
            <a:off x="6451793" y="2037054"/>
            <a:ext cx="7669530" cy="39624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500" dirty="0">
                <a:solidFill>
                  <a:schemeClr val="bg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Covid cases</a:t>
            </a:r>
            <a:r>
              <a:rPr lang="en-US" sz="2500" baseline="0" dirty="0">
                <a:solidFill>
                  <a:schemeClr val="bg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report</a:t>
            </a:r>
            <a:endParaRPr lang="en-US" sz="2500" dirty="0">
              <a:solidFill>
                <a:schemeClr val="bg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AC20A1AF-B5D4-4328-8136-AA13A8AC0FA7}"/>
              </a:ext>
            </a:extLst>
          </p:cNvPr>
          <p:cNvSpPr/>
          <p:nvPr/>
        </p:nvSpPr>
        <p:spPr>
          <a:xfrm>
            <a:off x="8442436" y="2798186"/>
            <a:ext cx="4298851" cy="2979159"/>
          </a:xfrm>
          <a:prstGeom prst="roundRect">
            <a:avLst/>
          </a:prstGeom>
          <a:solidFill>
            <a:srgbClr val="B05897"/>
          </a:solidFill>
          <a:ln>
            <a:solidFill>
              <a:srgbClr val="A4648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008E273E-370D-6C49-ED3C-4B34FB05765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38249" y="2893436"/>
            <a:ext cx="3926994" cy="2682524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 flipH="1">
            <a:off x="7663889" y="1846507"/>
            <a:ext cx="974360" cy="769233"/>
          </a:xfrm>
          <a:custGeom>
            <a:avLst/>
            <a:gdLst/>
            <a:ahLst/>
            <a:cxnLst/>
            <a:rect l="l" t="t" r="r" b="b"/>
            <a:pathLst>
              <a:path w="4966083" h="7601147">
                <a:moveTo>
                  <a:pt x="4966083" y="0"/>
                </a:moveTo>
                <a:lnTo>
                  <a:pt x="0" y="0"/>
                </a:lnTo>
                <a:lnTo>
                  <a:pt x="0" y="7601147"/>
                </a:lnTo>
                <a:lnTo>
                  <a:pt x="4966083" y="7601147"/>
                </a:lnTo>
                <a:lnTo>
                  <a:pt x="4966083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70D57A22-A9BA-4C08-E1C7-DE81E9424290}"/>
              </a:ext>
            </a:extLst>
          </p:cNvPr>
          <p:cNvSpPr/>
          <p:nvPr/>
        </p:nvSpPr>
        <p:spPr>
          <a:xfrm flipH="1">
            <a:off x="11920863" y="1857691"/>
            <a:ext cx="974360" cy="769233"/>
          </a:xfrm>
          <a:custGeom>
            <a:avLst/>
            <a:gdLst/>
            <a:ahLst/>
            <a:cxnLst/>
            <a:rect l="l" t="t" r="r" b="b"/>
            <a:pathLst>
              <a:path w="4966083" h="7601147">
                <a:moveTo>
                  <a:pt x="4966083" y="0"/>
                </a:moveTo>
                <a:lnTo>
                  <a:pt x="0" y="0"/>
                </a:lnTo>
                <a:lnTo>
                  <a:pt x="0" y="7601147"/>
                </a:lnTo>
                <a:lnTo>
                  <a:pt x="4966083" y="7601147"/>
                </a:lnTo>
                <a:lnTo>
                  <a:pt x="4966083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3E9DDC80-8DB6-54BB-D22B-676D952A4C97}"/>
              </a:ext>
            </a:extLst>
          </p:cNvPr>
          <p:cNvSpPr/>
          <p:nvPr/>
        </p:nvSpPr>
        <p:spPr>
          <a:xfrm>
            <a:off x="5768840" y="3625687"/>
            <a:ext cx="2133600" cy="853299"/>
          </a:xfrm>
          <a:prstGeom prst="roundRect">
            <a:avLst/>
          </a:prstGeom>
          <a:noFill/>
          <a:ln>
            <a:solidFill>
              <a:srgbClr val="B058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538B53D9-81EB-8415-9BF3-1F2F21C44C13}"/>
              </a:ext>
            </a:extLst>
          </p:cNvPr>
          <p:cNvSpPr/>
          <p:nvPr/>
        </p:nvSpPr>
        <p:spPr>
          <a:xfrm>
            <a:off x="5746480" y="2635675"/>
            <a:ext cx="2133600" cy="853299"/>
          </a:xfrm>
          <a:prstGeom prst="roundRect">
            <a:avLst/>
          </a:prstGeom>
          <a:noFill/>
          <a:ln>
            <a:solidFill>
              <a:srgbClr val="B058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7FC8F92-A65C-B043-53F8-6CE8ABD22723}"/>
              </a:ext>
            </a:extLst>
          </p:cNvPr>
          <p:cNvSpPr/>
          <p:nvPr/>
        </p:nvSpPr>
        <p:spPr>
          <a:xfrm>
            <a:off x="5746480" y="4611153"/>
            <a:ext cx="2133600" cy="853299"/>
          </a:xfrm>
          <a:prstGeom prst="roundRect">
            <a:avLst/>
          </a:prstGeom>
          <a:noFill/>
          <a:ln>
            <a:solidFill>
              <a:srgbClr val="B058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36042" y="2207899"/>
            <a:ext cx="11215916" cy="6219535"/>
            <a:chOff x="0" y="0"/>
            <a:chExt cx="2953986" cy="16380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53986" cy="1638067"/>
            </a:xfrm>
            <a:custGeom>
              <a:avLst/>
              <a:gdLst/>
              <a:ahLst/>
              <a:cxnLst/>
              <a:rect l="l" t="t" r="r" b="b"/>
              <a:pathLst>
                <a:path w="2953986" h="1638067">
                  <a:moveTo>
                    <a:pt x="23469" y="0"/>
                  </a:moveTo>
                  <a:lnTo>
                    <a:pt x="2930517" y="0"/>
                  </a:lnTo>
                  <a:cubicBezTo>
                    <a:pt x="2936741" y="0"/>
                    <a:pt x="2942711" y="2473"/>
                    <a:pt x="2947112" y="6874"/>
                  </a:cubicBezTo>
                  <a:cubicBezTo>
                    <a:pt x="2951513" y="11275"/>
                    <a:pt x="2953986" y="17245"/>
                    <a:pt x="2953986" y="23469"/>
                  </a:cubicBezTo>
                  <a:lnTo>
                    <a:pt x="2953986" y="1614598"/>
                  </a:lnTo>
                  <a:cubicBezTo>
                    <a:pt x="2953986" y="1627560"/>
                    <a:pt x="2943479" y="1638067"/>
                    <a:pt x="2930517" y="1638067"/>
                  </a:cubicBezTo>
                  <a:lnTo>
                    <a:pt x="23469" y="1638067"/>
                  </a:lnTo>
                  <a:cubicBezTo>
                    <a:pt x="10507" y="1638067"/>
                    <a:pt x="0" y="1627560"/>
                    <a:pt x="0" y="1614598"/>
                  </a:cubicBezTo>
                  <a:lnTo>
                    <a:pt x="0" y="23469"/>
                  </a:lnTo>
                  <a:cubicBezTo>
                    <a:pt x="0" y="10507"/>
                    <a:pt x="10507" y="0"/>
                    <a:pt x="23469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953986" cy="16666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08018" y="1385180"/>
            <a:ext cx="5398023" cy="12119041"/>
          </a:xfrm>
          <a:custGeom>
            <a:avLst/>
            <a:gdLst/>
            <a:ahLst/>
            <a:cxnLst/>
            <a:rect l="l" t="t" r="r" b="b"/>
            <a:pathLst>
              <a:path w="5398023" h="12119041">
                <a:moveTo>
                  <a:pt x="0" y="0"/>
                </a:moveTo>
                <a:lnTo>
                  <a:pt x="5398023" y="0"/>
                </a:lnTo>
                <a:lnTo>
                  <a:pt x="5398023" y="12119041"/>
                </a:lnTo>
                <a:lnTo>
                  <a:pt x="0" y="121190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6891256" y="4334986"/>
            <a:ext cx="7530401" cy="1617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145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1E5B8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89034" y="2967346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8801775" y="0"/>
                </a:moveTo>
                <a:lnTo>
                  <a:pt x="0" y="0"/>
                </a:lnTo>
                <a:lnTo>
                  <a:pt x="0" y="8633722"/>
                </a:lnTo>
                <a:lnTo>
                  <a:pt x="8801775" y="8633722"/>
                </a:lnTo>
                <a:lnTo>
                  <a:pt x="880177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4055180" y="2919903"/>
            <a:ext cx="3144259" cy="2737580"/>
            <a:chOff x="0" y="0"/>
            <a:chExt cx="828118" cy="7210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570914" y="2919903"/>
            <a:ext cx="3144259" cy="2737580"/>
            <a:chOff x="0" y="0"/>
            <a:chExt cx="828118" cy="7210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086648" y="2919903"/>
            <a:ext cx="3144259" cy="2737580"/>
            <a:chOff x="0" y="0"/>
            <a:chExt cx="828118" cy="7210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055180" y="5915417"/>
            <a:ext cx="3144259" cy="2737580"/>
            <a:chOff x="0" y="0"/>
            <a:chExt cx="828118" cy="72100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70914" y="5915417"/>
            <a:ext cx="3144259" cy="2737580"/>
            <a:chOff x="0" y="0"/>
            <a:chExt cx="828118" cy="72100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086648" y="5915417"/>
            <a:ext cx="3144259" cy="2737580"/>
            <a:chOff x="0" y="0"/>
            <a:chExt cx="828118" cy="72100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28118" cy="721009"/>
            </a:xfrm>
            <a:custGeom>
              <a:avLst/>
              <a:gdLst/>
              <a:ahLst/>
              <a:cxnLst/>
              <a:rect l="l" t="t" r="r" b="b"/>
              <a:pathLst>
                <a:path w="828118" h="721009">
                  <a:moveTo>
                    <a:pt x="83716" y="0"/>
                  </a:moveTo>
                  <a:lnTo>
                    <a:pt x="744401" y="0"/>
                  </a:lnTo>
                  <a:cubicBezTo>
                    <a:pt x="790637" y="0"/>
                    <a:pt x="828118" y="37481"/>
                    <a:pt x="828118" y="83716"/>
                  </a:cubicBezTo>
                  <a:lnTo>
                    <a:pt x="828118" y="637293"/>
                  </a:lnTo>
                  <a:cubicBezTo>
                    <a:pt x="828118" y="683528"/>
                    <a:pt x="790637" y="721009"/>
                    <a:pt x="744401" y="721009"/>
                  </a:cubicBezTo>
                  <a:lnTo>
                    <a:pt x="83716" y="721009"/>
                  </a:lnTo>
                  <a:cubicBezTo>
                    <a:pt x="37481" y="721009"/>
                    <a:pt x="0" y="683528"/>
                    <a:pt x="0" y="637293"/>
                  </a:cubicBezTo>
                  <a:lnTo>
                    <a:pt x="0" y="83716"/>
                  </a:lnTo>
                  <a:cubicBezTo>
                    <a:pt x="0" y="37481"/>
                    <a:pt x="37481" y="0"/>
                    <a:pt x="83716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3A7B7A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828118" cy="749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355638" y="3978149"/>
            <a:ext cx="2656216" cy="5120416"/>
          </a:xfrm>
          <a:custGeom>
            <a:avLst/>
            <a:gdLst/>
            <a:ahLst/>
            <a:cxnLst/>
            <a:rect l="l" t="t" r="r" b="b"/>
            <a:pathLst>
              <a:path w="2656216" h="5120416">
                <a:moveTo>
                  <a:pt x="0" y="0"/>
                </a:moveTo>
                <a:lnTo>
                  <a:pt x="2656216" y="0"/>
                </a:lnTo>
                <a:lnTo>
                  <a:pt x="2656216" y="5120416"/>
                </a:lnTo>
                <a:lnTo>
                  <a:pt x="0" y="51204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flipH="1">
            <a:off x="15471070" y="-3723676"/>
            <a:ext cx="8801775" cy="8633722"/>
          </a:xfrm>
          <a:custGeom>
            <a:avLst/>
            <a:gdLst/>
            <a:ahLst/>
            <a:cxnLst/>
            <a:rect l="l" t="t" r="r" b="b"/>
            <a:pathLst>
              <a:path w="8801775" h="8633722">
                <a:moveTo>
                  <a:pt x="8801775" y="0"/>
                </a:moveTo>
                <a:lnTo>
                  <a:pt x="0" y="0"/>
                </a:lnTo>
                <a:lnTo>
                  <a:pt x="0" y="8633722"/>
                </a:lnTo>
                <a:lnTo>
                  <a:pt x="8801775" y="8633722"/>
                </a:lnTo>
                <a:lnTo>
                  <a:pt x="880177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4016917" y="4131400"/>
            <a:ext cx="3928059" cy="5243238"/>
          </a:xfrm>
          <a:custGeom>
            <a:avLst/>
            <a:gdLst/>
            <a:ahLst/>
            <a:cxnLst/>
            <a:rect l="l" t="t" r="r" b="b"/>
            <a:pathLst>
              <a:path w="3928059" h="5243238">
                <a:moveTo>
                  <a:pt x="0" y="0"/>
                </a:moveTo>
                <a:lnTo>
                  <a:pt x="3928059" y="0"/>
                </a:lnTo>
                <a:lnTo>
                  <a:pt x="3928059" y="5243239"/>
                </a:lnTo>
                <a:lnTo>
                  <a:pt x="0" y="52432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4687249" y="3053951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427676" y="4563356"/>
            <a:ext cx="2400288" cy="703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Total death in each status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202472" y="3053951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942389" y="4344024"/>
            <a:ext cx="2400288" cy="106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Death ratio relative to the active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715783" y="3053951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338821" y="4563356"/>
            <a:ext cx="2639912" cy="703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Discharge ratio in each zone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686738" y="6049464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445991" y="7229959"/>
            <a:ext cx="2400288" cy="106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Cases relative to the total population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201962" y="6049464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05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963085" y="7374485"/>
            <a:ext cx="2400288" cy="703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Cases relative to the death ratio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715272" y="6049464"/>
            <a:ext cx="1880121" cy="1500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75"/>
              </a:lnSpc>
              <a:spcBef>
                <a:spcPct val="0"/>
              </a:spcBef>
            </a:pPr>
            <a:r>
              <a:rPr lang="en-US" sz="8097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06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4713944" y="1306366"/>
            <a:ext cx="9220778" cy="1094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54"/>
              </a:lnSpc>
            </a:pPr>
            <a:r>
              <a:rPr lang="en-US" sz="6560" dirty="0">
                <a:solidFill>
                  <a:srgbClr val="1E5B82"/>
                </a:solidFill>
                <a:latin typeface="Codec Pro"/>
                <a:ea typeface="Codec Pro"/>
                <a:cs typeface="Codec Pro"/>
                <a:sym typeface="Codec Pro"/>
              </a:rPr>
              <a:t>Contents of analysis</a:t>
            </a:r>
          </a:p>
        </p:txBody>
      </p:sp>
      <p:sp>
        <p:nvSpPr>
          <p:cNvPr id="37" name="TextBox 33">
            <a:extLst>
              <a:ext uri="{FF2B5EF4-FFF2-40B4-BE49-F238E27FC236}">
                <a16:creationId xmlns:a16="http://schemas.microsoft.com/office/drawing/2014/main" id="{AD1420F6-BC13-7637-37D9-C08A5F59FF03}"/>
              </a:ext>
            </a:extLst>
          </p:cNvPr>
          <p:cNvSpPr txBox="1"/>
          <p:nvPr/>
        </p:nvSpPr>
        <p:spPr>
          <a:xfrm>
            <a:off x="11478819" y="7355187"/>
            <a:ext cx="2400288" cy="106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Cases relative to the discharge ratio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765443">
            <a:off x="11205518" y="2797332"/>
            <a:ext cx="10244634" cy="9179370"/>
          </a:xfrm>
          <a:custGeom>
            <a:avLst/>
            <a:gdLst/>
            <a:ahLst/>
            <a:cxnLst/>
            <a:rect l="l" t="t" r="r" b="b"/>
            <a:pathLst>
              <a:path w="10244634" h="9179370">
                <a:moveTo>
                  <a:pt x="0" y="0"/>
                </a:moveTo>
                <a:lnTo>
                  <a:pt x="10244634" y="0"/>
                </a:lnTo>
                <a:lnTo>
                  <a:pt x="10244634" y="9179370"/>
                </a:lnTo>
                <a:lnTo>
                  <a:pt x="0" y="91793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3232133" y="2294912"/>
            <a:ext cx="10083671" cy="6559941"/>
            <a:chOff x="0" y="0"/>
            <a:chExt cx="2655782" cy="172772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55782" cy="1727721"/>
            </a:xfrm>
            <a:custGeom>
              <a:avLst/>
              <a:gdLst/>
              <a:ahLst/>
              <a:cxnLst/>
              <a:rect l="l" t="t" r="r" b="b"/>
              <a:pathLst>
                <a:path w="2655782" h="1727721">
                  <a:moveTo>
                    <a:pt x="26104" y="0"/>
                  </a:moveTo>
                  <a:lnTo>
                    <a:pt x="2629678" y="0"/>
                  </a:lnTo>
                  <a:cubicBezTo>
                    <a:pt x="2636601" y="0"/>
                    <a:pt x="2643241" y="2750"/>
                    <a:pt x="2648136" y="7646"/>
                  </a:cubicBezTo>
                  <a:cubicBezTo>
                    <a:pt x="2653031" y="12541"/>
                    <a:pt x="2655782" y="19181"/>
                    <a:pt x="2655782" y="26104"/>
                  </a:cubicBezTo>
                  <a:lnTo>
                    <a:pt x="2655782" y="1701617"/>
                  </a:lnTo>
                  <a:cubicBezTo>
                    <a:pt x="2655782" y="1716034"/>
                    <a:pt x="2644094" y="1727721"/>
                    <a:pt x="2629678" y="1727721"/>
                  </a:cubicBezTo>
                  <a:lnTo>
                    <a:pt x="26104" y="1727721"/>
                  </a:lnTo>
                  <a:cubicBezTo>
                    <a:pt x="19181" y="1727721"/>
                    <a:pt x="12541" y="1724971"/>
                    <a:pt x="7646" y="1720075"/>
                  </a:cubicBezTo>
                  <a:cubicBezTo>
                    <a:pt x="2750" y="1715180"/>
                    <a:pt x="0" y="1708540"/>
                    <a:pt x="0" y="1701617"/>
                  </a:cubicBezTo>
                  <a:lnTo>
                    <a:pt x="0" y="26104"/>
                  </a:lnTo>
                  <a:cubicBezTo>
                    <a:pt x="0" y="19181"/>
                    <a:pt x="2750" y="12541"/>
                    <a:pt x="7646" y="7646"/>
                  </a:cubicBezTo>
                  <a:cubicBezTo>
                    <a:pt x="12541" y="2750"/>
                    <a:pt x="19181" y="0"/>
                    <a:pt x="26104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655782" cy="1756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688541" y="1028700"/>
            <a:ext cx="3987927" cy="8229600"/>
          </a:xfrm>
          <a:custGeom>
            <a:avLst/>
            <a:gdLst/>
            <a:ahLst/>
            <a:cxnLst/>
            <a:rect l="l" t="t" r="r" b="b"/>
            <a:pathLst>
              <a:path w="3987927" h="8229600">
                <a:moveTo>
                  <a:pt x="0" y="0"/>
                </a:moveTo>
                <a:lnTo>
                  <a:pt x="3987927" y="0"/>
                </a:lnTo>
                <a:lnTo>
                  <a:pt x="398792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373603" y="2798461"/>
            <a:ext cx="9907565" cy="1048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740"/>
              </a:lnSpc>
            </a:pPr>
            <a:r>
              <a:rPr lang="en-US" sz="6333" b="1" dirty="0">
                <a:solidFill>
                  <a:srgbClr val="1E5B8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Our case study insights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59397" y="4350629"/>
            <a:ext cx="8829144" cy="3070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7491" lvl="1" indent="-243746">
              <a:lnSpc>
                <a:spcPct val="150000"/>
              </a:lnSpc>
              <a:buFont typeface="Arial"/>
              <a:buChar char="•"/>
            </a:pPr>
            <a:r>
              <a:rPr lang="en-US" sz="2257" u="none" strike="noStrike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Out of a total population of 1,429,869,880, approximately: 3% (42,896,096) died2% (28,597,398) were discharged0.01% (142,987) remain active cases</a:t>
            </a:r>
          </a:p>
          <a:p>
            <a:pPr marL="487491" lvl="1" indent="-243746">
              <a:lnSpc>
                <a:spcPct val="150000"/>
              </a:lnSpc>
              <a:buFont typeface="Arial"/>
              <a:buChar char="•"/>
            </a:pPr>
            <a:r>
              <a:rPr lang="en-US" sz="2257" u="none" strike="noStrike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 Kerala reported the highest number of cases, while Maharashtra recorded the highest number of deaths.</a:t>
            </a:r>
          </a:p>
          <a:p>
            <a:pPr marL="487491" lvl="1" indent="-243746">
              <a:lnSpc>
                <a:spcPct val="150000"/>
              </a:lnSpc>
              <a:buFont typeface="Arial"/>
              <a:buChar char="•"/>
            </a:pPr>
            <a:r>
              <a:rPr lang="en-US" sz="2257" dirty="0">
                <a:solidFill>
                  <a:srgbClr val="1E5B82"/>
                </a:solidFill>
                <a:latin typeface="Canva Sans"/>
                <a:ea typeface="Canva Sans"/>
                <a:cs typeface="Canva Sans"/>
                <a:sym typeface="Canva Sans"/>
              </a:rPr>
              <a:t>East zone reported the highest discharge ratio( 1276.5)</a:t>
            </a:r>
            <a:endParaRPr lang="en-US" sz="2257" u="none" strike="noStrike" dirty="0">
              <a:solidFill>
                <a:srgbClr val="1E5B82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9" name="Freeform 9"/>
          <p:cNvSpPr/>
          <p:nvPr/>
        </p:nvSpPr>
        <p:spPr>
          <a:xfrm rot="5765443">
            <a:off x="-2817499" y="-5819438"/>
            <a:ext cx="10244634" cy="9179370"/>
          </a:xfrm>
          <a:custGeom>
            <a:avLst/>
            <a:gdLst/>
            <a:ahLst/>
            <a:cxnLst/>
            <a:rect l="l" t="t" r="r" b="b"/>
            <a:pathLst>
              <a:path w="10244634" h="9179370">
                <a:moveTo>
                  <a:pt x="0" y="0"/>
                </a:moveTo>
                <a:lnTo>
                  <a:pt x="10244634" y="0"/>
                </a:lnTo>
                <a:lnTo>
                  <a:pt x="10244634" y="9179371"/>
                </a:lnTo>
                <a:lnTo>
                  <a:pt x="0" y="9179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FB6AFE-D923-3028-DD5E-786C52891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575B2EF-95E1-C2C2-D90B-7B4DED87D788}"/>
              </a:ext>
            </a:extLst>
          </p:cNvPr>
          <p:cNvSpPr/>
          <p:nvPr/>
        </p:nvSpPr>
        <p:spPr>
          <a:xfrm flipH="1" flipV="1">
            <a:off x="6967571" y="3056465"/>
            <a:ext cx="15466149" cy="15170853"/>
          </a:xfrm>
          <a:custGeom>
            <a:avLst/>
            <a:gdLst/>
            <a:ahLst/>
            <a:cxnLst/>
            <a:rect l="l" t="t" r="r" b="b"/>
            <a:pathLst>
              <a:path w="15466149" h="15170853">
                <a:moveTo>
                  <a:pt x="15466149" y="15170853"/>
                </a:moveTo>
                <a:lnTo>
                  <a:pt x="0" y="15170853"/>
                </a:lnTo>
                <a:lnTo>
                  <a:pt x="0" y="0"/>
                </a:lnTo>
                <a:lnTo>
                  <a:pt x="15466149" y="0"/>
                </a:lnTo>
                <a:lnTo>
                  <a:pt x="15466149" y="1517085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4D82E99-6B7F-80AC-D986-08C2B5943003}"/>
              </a:ext>
            </a:extLst>
          </p:cNvPr>
          <p:cNvGrpSpPr/>
          <p:nvPr/>
        </p:nvGrpSpPr>
        <p:grpSpPr>
          <a:xfrm>
            <a:off x="685800" y="1161668"/>
            <a:ext cx="13974947" cy="7963665"/>
            <a:chOff x="0" y="0"/>
            <a:chExt cx="2896724" cy="209742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13127B1-830D-4AEB-9A58-563A58180A01}"/>
                </a:ext>
              </a:extLst>
            </p:cNvPr>
            <p:cNvSpPr/>
            <p:nvPr/>
          </p:nvSpPr>
          <p:spPr>
            <a:xfrm>
              <a:off x="0" y="0"/>
              <a:ext cx="2896724" cy="2097426"/>
            </a:xfrm>
            <a:custGeom>
              <a:avLst/>
              <a:gdLst/>
              <a:ahLst/>
              <a:cxnLst/>
              <a:rect l="l" t="t" r="r" b="b"/>
              <a:pathLst>
                <a:path w="2896724" h="2097426">
                  <a:moveTo>
                    <a:pt x="23933" y="0"/>
                  </a:moveTo>
                  <a:lnTo>
                    <a:pt x="2872791" y="0"/>
                  </a:lnTo>
                  <a:cubicBezTo>
                    <a:pt x="2879139" y="0"/>
                    <a:pt x="2885226" y="2521"/>
                    <a:pt x="2889714" y="7010"/>
                  </a:cubicBezTo>
                  <a:cubicBezTo>
                    <a:pt x="2894202" y="11498"/>
                    <a:pt x="2896724" y="17585"/>
                    <a:pt x="2896724" y="23933"/>
                  </a:cubicBezTo>
                  <a:lnTo>
                    <a:pt x="2896724" y="2073493"/>
                  </a:lnTo>
                  <a:cubicBezTo>
                    <a:pt x="2896724" y="2086711"/>
                    <a:pt x="2886009" y="2097426"/>
                    <a:pt x="2872791" y="2097426"/>
                  </a:cubicBezTo>
                  <a:lnTo>
                    <a:pt x="23933" y="2097426"/>
                  </a:lnTo>
                  <a:cubicBezTo>
                    <a:pt x="17585" y="2097426"/>
                    <a:pt x="11498" y="2094904"/>
                    <a:pt x="7010" y="2090416"/>
                  </a:cubicBezTo>
                  <a:cubicBezTo>
                    <a:pt x="2521" y="2085928"/>
                    <a:pt x="0" y="2079841"/>
                    <a:pt x="0" y="2073493"/>
                  </a:cubicBezTo>
                  <a:lnTo>
                    <a:pt x="0" y="23933"/>
                  </a:lnTo>
                  <a:cubicBezTo>
                    <a:pt x="0" y="17585"/>
                    <a:pt x="2521" y="11498"/>
                    <a:pt x="7010" y="7010"/>
                  </a:cubicBezTo>
                  <a:cubicBezTo>
                    <a:pt x="11498" y="2521"/>
                    <a:pt x="17585" y="0"/>
                    <a:pt x="23933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EC46C6E-DC79-8247-4CAF-44DEF53D0916}"/>
                </a:ext>
              </a:extLst>
            </p:cNvPr>
            <p:cNvSpPr txBox="1"/>
            <p:nvPr/>
          </p:nvSpPr>
          <p:spPr>
            <a:xfrm>
              <a:off x="0" y="-28575"/>
              <a:ext cx="2896724" cy="2126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0861082D-E470-B52B-13F7-D4ED89146DE5}"/>
              </a:ext>
            </a:extLst>
          </p:cNvPr>
          <p:cNvSpPr/>
          <p:nvPr/>
        </p:nvSpPr>
        <p:spPr>
          <a:xfrm>
            <a:off x="13030200" y="723900"/>
            <a:ext cx="5087653" cy="10322308"/>
          </a:xfrm>
          <a:custGeom>
            <a:avLst/>
            <a:gdLst/>
            <a:ahLst/>
            <a:cxnLst/>
            <a:rect l="l" t="t" r="r" b="b"/>
            <a:pathLst>
              <a:path w="6334004" h="11047681">
                <a:moveTo>
                  <a:pt x="0" y="0"/>
                </a:moveTo>
                <a:lnTo>
                  <a:pt x="6334004" y="0"/>
                </a:lnTo>
                <a:lnTo>
                  <a:pt x="6334004" y="11047681"/>
                </a:lnTo>
                <a:lnTo>
                  <a:pt x="0" y="11047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22BCEC0A-2861-CD96-56A4-357090702967}"/>
              </a:ext>
            </a:extLst>
          </p:cNvPr>
          <p:cNvSpPr txBox="1"/>
          <p:nvPr/>
        </p:nvSpPr>
        <p:spPr>
          <a:xfrm>
            <a:off x="2376596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Instruments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89BA502-993A-37C0-FD9D-E1A2E795CD32}"/>
              </a:ext>
            </a:extLst>
          </p:cNvPr>
          <p:cNvSpPr txBox="1"/>
          <p:nvPr/>
        </p:nvSpPr>
        <p:spPr>
          <a:xfrm>
            <a:off x="5918904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Equipment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742EC5D-DCFD-985B-6064-85A73224D975}"/>
              </a:ext>
            </a:extLst>
          </p:cNvPr>
          <p:cNvSpPr txBox="1"/>
          <p:nvPr/>
        </p:nvSpPr>
        <p:spPr>
          <a:xfrm>
            <a:off x="9462892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Protection and security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5B884DF5-7B68-DBF5-A4C3-B3B76AE3DB47}"/>
              </a:ext>
            </a:extLst>
          </p:cNvPr>
          <p:cNvSpPr txBox="1"/>
          <p:nvPr/>
        </p:nvSpPr>
        <p:spPr>
          <a:xfrm>
            <a:off x="2238109" y="1401448"/>
            <a:ext cx="10163663" cy="2789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384" b="1" i="0" u="none" strike="noStrike" kern="1200" cap="none" spc="0" normalizeH="0" baseline="0" noProof="0" dirty="0">
                <a:ln>
                  <a:noFill/>
                </a:ln>
                <a:solidFill>
                  <a:srgbClr val="1E5B82"/>
                </a:solidFill>
                <a:effectLst/>
                <a:uLnTx/>
                <a:uFillTx/>
                <a:latin typeface="Codec Pro Bold"/>
                <a:ea typeface="Codec Pro Bold"/>
                <a:cs typeface="Codec Pro Bold"/>
                <a:sym typeface="Codec Pro Bold"/>
              </a:rPr>
              <a:t>Total cases relative to the population in top 5 status</a:t>
            </a:r>
          </a:p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84" b="1" i="0" u="none" strike="noStrike" kern="1200" cap="none" spc="0" normalizeH="0" baseline="0" noProof="0" dirty="0">
              <a:ln>
                <a:noFill/>
              </a:ln>
              <a:solidFill>
                <a:srgbClr val="1E5B82"/>
              </a:solidFill>
              <a:effectLst/>
              <a:uLnTx/>
              <a:uFillTx/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64BBF0-9329-11F4-B7FC-EA80CF737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092" y="3733724"/>
            <a:ext cx="12046501" cy="45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9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C31545-1F39-7D79-7F57-89DCAAEB1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2ED1C42-9CE4-CFAD-7637-BA2F87C5C4F2}"/>
              </a:ext>
            </a:extLst>
          </p:cNvPr>
          <p:cNvGrpSpPr/>
          <p:nvPr/>
        </p:nvGrpSpPr>
        <p:grpSpPr>
          <a:xfrm>
            <a:off x="838200" y="495300"/>
            <a:ext cx="12138934" cy="9486416"/>
            <a:chOff x="0" y="0"/>
            <a:chExt cx="1543441" cy="15401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3D23536-5122-0AC5-80A5-A2D6999A1B98}"/>
                </a:ext>
              </a:extLst>
            </p:cNvPr>
            <p:cNvSpPr/>
            <p:nvPr/>
          </p:nvSpPr>
          <p:spPr>
            <a:xfrm>
              <a:off x="0" y="0"/>
              <a:ext cx="1543441" cy="1540192"/>
            </a:xfrm>
            <a:custGeom>
              <a:avLst/>
              <a:gdLst/>
              <a:ahLst/>
              <a:cxnLst/>
              <a:rect l="l" t="t" r="r" b="b"/>
              <a:pathLst>
                <a:path w="1543441" h="1540192">
                  <a:moveTo>
                    <a:pt x="44917" y="0"/>
                  </a:moveTo>
                  <a:lnTo>
                    <a:pt x="1498524" y="0"/>
                  </a:lnTo>
                  <a:cubicBezTo>
                    <a:pt x="1510437" y="0"/>
                    <a:pt x="1521862" y="4732"/>
                    <a:pt x="1530285" y="13156"/>
                  </a:cubicBezTo>
                  <a:cubicBezTo>
                    <a:pt x="1538709" y="21579"/>
                    <a:pt x="1543441" y="33004"/>
                    <a:pt x="1543441" y="44917"/>
                  </a:cubicBezTo>
                  <a:lnTo>
                    <a:pt x="1543441" y="1495275"/>
                  </a:lnTo>
                  <a:cubicBezTo>
                    <a:pt x="1543441" y="1520082"/>
                    <a:pt x="1523331" y="1540192"/>
                    <a:pt x="1498524" y="1540192"/>
                  </a:cubicBezTo>
                  <a:lnTo>
                    <a:pt x="44917" y="1540192"/>
                  </a:lnTo>
                  <a:cubicBezTo>
                    <a:pt x="20110" y="1540192"/>
                    <a:pt x="0" y="1520082"/>
                    <a:pt x="0" y="1495275"/>
                  </a:cubicBezTo>
                  <a:lnTo>
                    <a:pt x="0" y="44917"/>
                  </a:lnTo>
                  <a:cubicBezTo>
                    <a:pt x="0" y="20110"/>
                    <a:pt x="20110" y="0"/>
                    <a:pt x="44917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296752B-FD84-89EE-42AB-89E7A3E61525}"/>
                </a:ext>
              </a:extLst>
            </p:cNvPr>
            <p:cNvSpPr txBox="1"/>
            <p:nvPr/>
          </p:nvSpPr>
          <p:spPr>
            <a:xfrm>
              <a:off x="0" y="-28575"/>
              <a:ext cx="1543441" cy="1568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AE26AAA0-F307-46B4-66C2-A758937B959D}"/>
              </a:ext>
            </a:extLst>
          </p:cNvPr>
          <p:cNvSpPr/>
          <p:nvPr/>
        </p:nvSpPr>
        <p:spPr>
          <a:xfrm>
            <a:off x="12977134" y="1919701"/>
            <a:ext cx="5418269" cy="10088320"/>
          </a:xfrm>
          <a:custGeom>
            <a:avLst/>
            <a:gdLst/>
            <a:ahLst/>
            <a:cxnLst/>
            <a:rect l="l" t="t" r="r" b="b"/>
            <a:pathLst>
              <a:path w="5418269" h="10088320">
                <a:moveTo>
                  <a:pt x="0" y="0"/>
                </a:moveTo>
                <a:lnTo>
                  <a:pt x="5418268" y="0"/>
                </a:lnTo>
                <a:lnTo>
                  <a:pt x="5418268" y="10088320"/>
                </a:lnTo>
                <a:lnTo>
                  <a:pt x="0" y="1008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46CF17-6038-C74D-6D32-D1ED7977C2C6}"/>
              </a:ext>
            </a:extLst>
          </p:cNvPr>
          <p:cNvGraphicFramePr>
            <a:graphicFrameLocks/>
          </p:cNvGraphicFramePr>
          <p:nvPr/>
        </p:nvGraphicFramePr>
        <p:xfrm>
          <a:off x="2667000" y="800100"/>
          <a:ext cx="9067800" cy="868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8F20200-E19E-4A2C-890E-E7D946C4E0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6122011"/>
              </p:ext>
            </p:extLst>
          </p:nvPr>
        </p:nvGraphicFramePr>
        <p:xfrm>
          <a:off x="2667000" y="818908"/>
          <a:ext cx="9525000" cy="883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69451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BA4CF1-1CF1-E0B2-B84A-CF009E7B2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F2EA76F-D086-F51A-016A-A5203A70A260}"/>
              </a:ext>
            </a:extLst>
          </p:cNvPr>
          <p:cNvSpPr/>
          <p:nvPr/>
        </p:nvSpPr>
        <p:spPr>
          <a:xfrm flipH="1" flipV="1">
            <a:off x="6967571" y="3056465"/>
            <a:ext cx="15466149" cy="15170853"/>
          </a:xfrm>
          <a:custGeom>
            <a:avLst/>
            <a:gdLst/>
            <a:ahLst/>
            <a:cxnLst/>
            <a:rect l="l" t="t" r="r" b="b"/>
            <a:pathLst>
              <a:path w="15466149" h="15170853">
                <a:moveTo>
                  <a:pt x="15466149" y="15170853"/>
                </a:moveTo>
                <a:lnTo>
                  <a:pt x="0" y="15170853"/>
                </a:lnTo>
                <a:lnTo>
                  <a:pt x="0" y="0"/>
                </a:lnTo>
                <a:lnTo>
                  <a:pt x="15466149" y="0"/>
                </a:lnTo>
                <a:lnTo>
                  <a:pt x="15466149" y="1517085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1A8D079-58DF-5020-405F-712FC1B318D7}"/>
              </a:ext>
            </a:extLst>
          </p:cNvPr>
          <p:cNvGrpSpPr/>
          <p:nvPr/>
        </p:nvGrpSpPr>
        <p:grpSpPr>
          <a:xfrm>
            <a:off x="685800" y="1161668"/>
            <a:ext cx="13974947" cy="7963665"/>
            <a:chOff x="0" y="0"/>
            <a:chExt cx="2896724" cy="209742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1D7CD0D-8B38-9BEE-0920-77B51DABBAFE}"/>
                </a:ext>
              </a:extLst>
            </p:cNvPr>
            <p:cNvSpPr/>
            <p:nvPr/>
          </p:nvSpPr>
          <p:spPr>
            <a:xfrm>
              <a:off x="0" y="0"/>
              <a:ext cx="2896724" cy="2097426"/>
            </a:xfrm>
            <a:custGeom>
              <a:avLst/>
              <a:gdLst/>
              <a:ahLst/>
              <a:cxnLst/>
              <a:rect l="l" t="t" r="r" b="b"/>
              <a:pathLst>
                <a:path w="2896724" h="2097426">
                  <a:moveTo>
                    <a:pt x="23933" y="0"/>
                  </a:moveTo>
                  <a:lnTo>
                    <a:pt x="2872791" y="0"/>
                  </a:lnTo>
                  <a:cubicBezTo>
                    <a:pt x="2879139" y="0"/>
                    <a:pt x="2885226" y="2521"/>
                    <a:pt x="2889714" y="7010"/>
                  </a:cubicBezTo>
                  <a:cubicBezTo>
                    <a:pt x="2894202" y="11498"/>
                    <a:pt x="2896724" y="17585"/>
                    <a:pt x="2896724" y="23933"/>
                  </a:cubicBezTo>
                  <a:lnTo>
                    <a:pt x="2896724" y="2073493"/>
                  </a:lnTo>
                  <a:cubicBezTo>
                    <a:pt x="2896724" y="2086711"/>
                    <a:pt x="2886009" y="2097426"/>
                    <a:pt x="2872791" y="2097426"/>
                  </a:cubicBezTo>
                  <a:lnTo>
                    <a:pt x="23933" y="2097426"/>
                  </a:lnTo>
                  <a:cubicBezTo>
                    <a:pt x="17585" y="2097426"/>
                    <a:pt x="11498" y="2094904"/>
                    <a:pt x="7010" y="2090416"/>
                  </a:cubicBezTo>
                  <a:cubicBezTo>
                    <a:pt x="2521" y="2085928"/>
                    <a:pt x="0" y="2079841"/>
                    <a:pt x="0" y="2073493"/>
                  </a:cubicBezTo>
                  <a:lnTo>
                    <a:pt x="0" y="23933"/>
                  </a:lnTo>
                  <a:cubicBezTo>
                    <a:pt x="0" y="17585"/>
                    <a:pt x="2521" y="11498"/>
                    <a:pt x="7010" y="7010"/>
                  </a:cubicBezTo>
                  <a:cubicBezTo>
                    <a:pt x="11498" y="2521"/>
                    <a:pt x="17585" y="0"/>
                    <a:pt x="23933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829D2B0-CCA1-FA9C-6279-EC52124D62C5}"/>
                </a:ext>
              </a:extLst>
            </p:cNvPr>
            <p:cNvSpPr txBox="1"/>
            <p:nvPr/>
          </p:nvSpPr>
          <p:spPr>
            <a:xfrm>
              <a:off x="0" y="-28575"/>
              <a:ext cx="2896724" cy="2126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033CCFFA-162E-A1DF-7816-252C53FD29DD}"/>
              </a:ext>
            </a:extLst>
          </p:cNvPr>
          <p:cNvSpPr/>
          <p:nvPr/>
        </p:nvSpPr>
        <p:spPr>
          <a:xfrm>
            <a:off x="13030200" y="723900"/>
            <a:ext cx="5087653" cy="10322308"/>
          </a:xfrm>
          <a:custGeom>
            <a:avLst/>
            <a:gdLst/>
            <a:ahLst/>
            <a:cxnLst/>
            <a:rect l="l" t="t" r="r" b="b"/>
            <a:pathLst>
              <a:path w="6334004" h="11047681">
                <a:moveTo>
                  <a:pt x="0" y="0"/>
                </a:moveTo>
                <a:lnTo>
                  <a:pt x="6334004" y="0"/>
                </a:lnTo>
                <a:lnTo>
                  <a:pt x="6334004" y="11047681"/>
                </a:lnTo>
                <a:lnTo>
                  <a:pt x="0" y="11047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596A29DA-864F-487A-1576-721A1E9AC451}"/>
              </a:ext>
            </a:extLst>
          </p:cNvPr>
          <p:cNvSpPr txBox="1"/>
          <p:nvPr/>
        </p:nvSpPr>
        <p:spPr>
          <a:xfrm>
            <a:off x="2376596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Instruments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28495CC5-945C-630A-90A1-0C6E888EF7C7}"/>
              </a:ext>
            </a:extLst>
          </p:cNvPr>
          <p:cNvSpPr txBox="1"/>
          <p:nvPr/>
        </p:nvSpPr>
        <p:spPr>
          <a:xfrm>
            <a:off x="5918904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Equipment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8CB281CE-0E86-BED9-7CD7-7208A85E55F1}"/>
              </a:ext>
            </a:extLst>
          </p:cNvPr>
          <p:cNvSpPr txBox="1"/>
          <p:nvPr/>
        </p:nvSpPr>
        <p:spPr>
          <a:xfrm>
            <a:off x="9462892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Protection and security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98899988-3022-8663-3314-2E295FFD8866}"/>
              </a:ext>
            </a:extLst>
          </p:cNvPr>
          <p:cNvSpPr txBox="1"/>
          <p:nvPr/>
        </p:nvSpPr>
        <p:spPr>
          <a:xfrm>
            <a:off x="2238109" y="1401448"/>
            <a:ext cx="10163663" cy="184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384" b="1" i="0" u="none" strike="noStrike" kern="1200" cap="none" spc="0" normalizeH="0" baseline="0" noProof="0" dirty="0">
                <a:ln>
                  <a:noFill/>
                </a:ln>
                <a:solidFill>
                  <a:srgbClr val="1E5B82"/>
                </a:solidFill>
                <a:effectLst/>
                <a:uLnTx/>
                <a:uFillTx/>
                <a:latin typeface="Codec Pro Bold"/>
                <a:ea typeface="Codec Pro Bold"/>
                <a:cs typeface="Codec Pro Bold"/>
                <a:sym typeface="Codec Pro Bold"/>
              </a:rPr>
              <a:t>Total death in each status</a:t>
            </a:r>
          </a:p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84" b="1" i="0" u="none" strike="noStrike" kern="1200" cap="none" spc="0" normalizeH="0" baseline="0" noProof="0" dirty="0">
              <a:ln>
                <a:noFill/>
              </a:ln>
              <a:solidFill>
                <a:srgbClr val="1E5B82"/>
              </a:solidFill>
              <a:effectLst/>
              <a:uLnTx/>
              <a:uFillTx/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2C394A-9083-2CF5-B963-B70BE0FAD7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320361"/>
            <a:ext cx="5752121" cy="632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08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4B21AE-8CF9-9429-7FD4-F57928559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C56EE74-8C66-85FA-E828-F7971F4EB860}"/>
              </a:ext>
            </a:extLst>
          </p:cNvPr>
          <p:cNvGrpSpPr/>
          <p:nvPr/>
        </p:nvGrpSpPr>
        <p:grpSpPr>
          <a:xfrm>
            <a:off x="838200" y="495300"/>
            <a:ext cx="12138934" cy="9486416"/>
            <a:chOff x="0" y="0"/>
            <a:chExt cx="1543441" cy="15401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1E7EFCB-ECBA-02FE-755D-48D5BA7F9934}"/>
                </a:ext>
              </a:extLst>
            </p:cNvPr>
            <p:cNvSpPr/>
            <p:nvPr/>
          </p:nvSpPr>
          <p:spPr>
            <a:xfrm>
              <a:off x="0" y="0"/>
              <a:ext cx="1543441" cy="1540192"/>
            </a:xfrm>
            <a:custGeom>
              <a:avLst/>
              <a:gdLst/>
              <a:ahLst/>
              <a:cxnLst/>
              <a:rect l="l" t="t" r="r" b="b"/>
              <a:pathLst>
                <a:path w="1543441" h="1540192">
                  <a:moveTo>
                    <a:pt x="44917" y="0"/>
                  </a:moveTo>
                  <a:lnTo>
                    <a:pt x="1498524" y="0"/>
                  </a:lnTo>
                  <a:cubicBezTo>
                    <a:pt x="1510437" y="0"/>
                    <a:pt x="1521862" y="4732"/>
                    <a:pt x="1530285" y="13156"/>
                  </a:cubicBezTo>
                  <a:cubicBezTo>
                    <a:pt x="1538709" y="21579"/>
                    <a:pt x="1543441" y="33004"/>
                    <a:pt x="1543441" y="44917"/>
                  </a:cubicBezTo>
                  <a:lnTo>
                    <a:pt x="1543441" y="1495275"/>
                  </a:lnTo>
                  <a:cubicBezTo>
                    <a:pt x="1543441" y="1520082"/>
                    <a:pt x="1523331" y="1540192"/>
                    <a:pt x="1498524" y="1540192"/>
                  </a:cubicBezTo>
                  <a:lnTo>
                    <a:pt x="44917" y="1540192"/>
                  </a:lnTo>
                  <a:cubicBezTo>
                    <a:pt x="20110" y="1540192"/>
                    <a:pt x="0" y="1520082"/>
                    <a:pt x="0" y="1495275"/>
                  </a:cubicBezTo>
                  <a:lnTo>
                    <a:pt x="0" y="44917"/>
                  </a:lnTo>
                  <a:cubicBezTo>
                    <a:pt x="0" y="20110"/>
                    <a:pt x="20110" y="0"/>
                    <a:pt x="44917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B4DB52B-118C-2424-2958-9A3AFE93B6EA}"/>
                </a:ext>
              </a:extLst>
            </p:cNvPr>
            <p:cNvSpPr txBox="1"/>
            <p:nvPr/>
          </p:nvSpPr>
          <p:spPr>
            <a:xfrm>
              <a:off x="0" y="-28575"/>
              <a:ext cx="1543441" cy="1568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F28DB89-32B4-6A11-FA07-9E021B6091FE}"/>
              </a:ext>
            </a:extLst>
          </p:cNvPr>
          <p:cNvSpPr/>
          <p:nvPr/>
        </p:nvSpPr>
        <p:spPr>
          <a:xfrm>
            <a:off x="12977134" y="1919701"/>
            <a:ext cx="5418269" cy="10088320"/>
          </a:xfrm>
          <a:custGeom>
            <a:avLst/>
            <a:gdLst/>
            <a:ahLst/>
            <a:cxnLst/>
            <a:rect l="l" t="t" r="r" b="b"/>
            <a:pathLst>
              <a:path w="5418269" h="10088320">
                <a:moveTo>
                  <a:pt x="0" y="0"/>
                </a:moveTo>
                <a:lnTo>
                  <a:pt x="5418268" y="0"/>
                </a:lnTo>
                <a:lnTo>
                  <a:pt x="5418268" y="10088320"/>
                </a:lnTo>
                <a:lnTo>
                  <a:pt x="0" y="1008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E6DCCE0-F422-226F-336C-33502F42E164}"/>
              </a:ext>
            </a:extLst>
          </p:cNvPr>
          <p:cNvGraphicFramePr>
            <a:graphicFrameLocks/>
          </p:cNvGraphicFramePr>
          <p:nvPr/>
        </p:nvGraphicFramePr>
        <p:xfrm>
          <a:off x="2667000" y="800100"/>
          <a:ext cx="9067800" cy="868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20054E3-63FD-46DF-A6EF-B73963839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6754796"/>
              </p:ext>
            </p:extLst>
          </p:nvPr>
        </p:nvGraphicFramePr>
        <p:xfrm>
          <a:off x="2627756" y="835924"/>
          <a:ext cx="9107044" cy="8826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5437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CBF916-8DE6-F63F-5CF1-272B21C2F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E92FF5F-799C-F8C7-DD47-D9EF5891F654}"/>
              </a:ext>
            </a:extLst>
          </p:cNvPr>
          <p:cNvSpPr/>
          <p:nvPr/>
        </p:nvSpPr>
        <p:spPr>
          <a:xfrm flipH="1" flipV="1">
            <a:off x="6967571" y="3056465"/>
            <a:ext cx="15466149" cy="15170853"/>
          </a:xfrm>
          <a:custGeom>
            <a:avLst/>
            <a:gdLst/>
            <a:ahLst/>
            <a:cxnLst/>
            <a:rect l="l" t="t" r="r" b="b"/>
            <a:pathLst>
              <a:path w="15466149" h="15170853">
                <a:moveTo>
                  <a:pt x="15466149" y="15170853"/>
                </a:moveTo>
                <a:lnTo>
                  <a:pt x="0" y="15170853"/>
                </a:lnTo>
                <a:lnTo>
                  <a:pt x="0" y="0"/>
                </a:lnTo>
                <a:lnTo>
                  <a:pt x="15466149" y="0"/>
                </a:lnTo>
                <a:lnTo>
                  <a:pt x="15466149" y="1517085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1C6ABD7-76F7-4A74-1449-36CF46815994}"/>
              </a:ext>
            </a:extLst>
          </p:cNvPr>
          <p:cNvGrpSpPr/>
          <p:nvPr/>
        </p:nvGrpSpPr>
        <p:grpSpPr>
          <a:xfrm>
            <a:off x="685800" y="1161668"/>
            <a:ext cx="13974947" cy="7963665"/>
            <a:chOff x="0" y="0"/>
            <a:chExt cx="2896724" cy="209742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4A227CE-DA23-1EE2-4137-909FE7AAB5C4}"/>
                </a:ext>
              </a:extLst>
            </p:cNvPr>
            <p:cNvSpPr/>
            <p:nvPr/>
          </p:nvSpPr>
          <p:spPr>
            <a:xfrm>
              <a:off x="0" y="0"/>
              <a:ext cx="2896724" cy="2097426"/>
            </a:xfrm>
            <a:custGeom>
              <a:avLst/>
              <a:gdLst/>
              <a:ahLst/>
              <a:cxnLst/>
              <a:rect l="l" t="t" r="r" b="b"/>
              <a:pathLst>
                <a:path w="2896724" h="2097426">
                  <a:moveTo>
                    <a:pt x="23933" y="0"/>
                  </a:moveTo>
                  <a:lnTo>
                    <a:pt x="2872791" y="0"/>
                  </a:lnTo>
                  <a:cubicBezTo>
                    <a:pt x="2879139" y="0"/>
                    <a:pt x="2885226" y="2521"/>
                    <a:pt x="2889714" y="7010"/>
                  </a:cubicBezTo>
                  <a:cubicBezTo>
                    <a:pt x="2894202" y="11498"/>
                    <a:pt x="2896724" y="17585"/>
                    <a:pt x="2896724" y="23933"/>
                  </a:cubicBezTo>
                  <a:lnTo>
                    <a:pt x="2896724" y="2073493"/>
                  </a:lnTo>
                  <a:cubicBezTo>
                    <a:pt x="2896724" y="2086711"/>
                    <a:pt x="2886009" y="2097426"/>
                    <a:pt x="2872791" y="2097426"/>
                  </a:cubicBezTo>
                  <a:lnTo>
                    <a:pt x="23933" y="2097426"/>
                  </a:lnTo>
                  <a:cubicBezTo>
                    <a:pt x="17585" y="2097426"/>
                    <a:pt x="11498" y="2094904"/>
                    <a:pt x="7010" y="2090416"/>
                  </a:cubicBezTo>
                  <a:cubicBezTo>
                    <a:pt x="2521" y="2085928"/>
                    <a:pt x="0" y="2079841"/>
                    <a:pt x="0" y="2073493"/>
                  </a:cubicBezTo>
                  <a:lnTo>
                    <a:pt x="0" y="23933"/>
                  </a:lnTo>
                  <a:cubicBezTo>
                    <a:pt x="0" y="17585"/>
                    <a:pt x="2521" y="11498"/>
                    <a:pt x="7010" y="7010"/>
                  </a:cubicBezTo>
                  <a:cubicBezTo>
                    <a:pt x="11498" y="2521"/>
                    <a:pt x="17585" y="0"/>
                    <a:pt x="23933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232AE4D-B155-69A6-052A-A6F4315833E3}"/>
                </a:ext>
              </a:extLst>
            </p:cNvPr>
            <p:cNvSpPr txBox="1"/>
            <p:nvPr/>
          </p:nvSpPr>
          <p:spPr>
            <a:xfrm>
              <a:off x="0" y="-28575"/>
              <a:ext cx="2896724" cy="2126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1A9997BD-DDC1-9F66-3E62-1F625A365835}"/>
              </a:ext>
            </a:extLst>
          </p:cNvPr>
          <p:cNvSpPr/>
          <p:nvPr/>
        </p:nvSpPr>
        <p:spPr>
          <a:xfrm>
            <a:off x="13030200" y="723900"/>
            <a:ext cx="5087653" cy="10322308"/>
          </a:xfrm>
          <a:custGeom>
            <a:avLst/>
            <a:gdLst/>
            <a:ahLst/>
            <a:cxnLst/>
            <a:rect l="l" t="t" r="r" b="b"/>
            <a:pathLst>
              <a:path w="6334004" h="11047681">
                <a:moveTo>
                  <a:pt x="0" y="0"/>
                </a:moveTo>
                <a:lnTo>
                  <a:pt x="6334004" y="0"/>
                </a:lnTo>
                <a:lnTo>
                  <a:pt x="6334004" y="11047681"/>
                </a:lnTo>
                <a:lnTo>
                  <a:pt x="0" y="11047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EE6E7C7-8BF5-A008-F170-E366FFED41EB}"/>
              </a:ext>
            </a:extLst>
          </p:cNvPr>
          <p:cNvSpPr txBox="1"/>
          <p:nvPr/>
        </p:nvSpPr>
        <p:spPr>
          <a:xfrm>
            <a:off x="2376596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Instruments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8C6C1956-37C1-53F4-1019-921AB8881767}"/>
              </a:ext>
            </a:extLst>
          </p:cNvPr>
          <p:cNvSpPr txBox="1"/>
          <p:nvPr/>
        </p:nvSpPr>
        <p:spPr>
          <a:xfrm>
            <a:off x="5918904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Equipment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E2E2FFB8-2B79-D226-7220-A8C0053ED1FD}"/>
              </a:ext>
            </a:extLst>
          </p:cNvPr>
          <p:cNvSpPr txBox="1"/>
          <p:nvPr/>
        </p:nvSpPr>
        <p:spPr>
          <a:xfrm>
            <a:off x="9462892" y="8324260"/>
            <a:ext cx="2938879" cy="31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61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92" b="0" i="0" u="none" strike="noStrike" kern="1200" cap="none" spc="0" normalizeH="0" baseline="0" noProof="0">
                <a:ln>
                  <a:noFill/>
                </a:ln>
                <a:solidFill>
                  <a:srgbClr val="C0E5F3"/>
                </a:solidFill>
                <a:effectLst/>
                <a:uLnTx/>
                <a:uFillTx/>
                <a:latin typeface="Canva Sans"/>
                <a:ea typeface="Canva Sans"/>
                <a:cs typeface="Canva Sans"/>
                <a:sym typeface="Canva Sans"/>
              </a:rPr>
              <a:t>Protection and security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9BC8301-70F5-D5CF-4BC0-528680DC826F}"/>
              </a:ext>
            </a:extLst>
          </p:cNvPr>
          <p:cNvSpPr txBox="1"/>
          <p:nvPr/>
        </p:nvSpPr>
        <p:spPr>
          <a:xfrm>
            <a:off x="2238109" y="1401448"/>
            <a:ext cx="10163663" cy="184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384" b="1" i="0" u="none" strike="noStrike" kern="1200" cap="none" spc="0" normalizeH="0" baseline="0" noProof="0" dirty="0">
                <a:ln>
                  <a:noFill/>
                </a:ln>
                <a:solidFill>
                  <a:srgbClr val="1E5B82"/>
                </a:solidFill>
                <a:effectLst/>
                <a:uLnTx/>
                <a:uFillTx/>
                <a:latin typeface="Codec Pro Bold"/>
                <a:ea typeface="Codec Pro Bold"/>
                <a:cs typeface="Codec Pro Bold"/>
                <a:sym typeface="Codec Pro Bold"/>
              </a:rPr>
              <a:t>Discharge ratio in each zone</a:t>
            </a:r>
          </a:p>
          <a:p>
            <a:pPr marL="0" marR="0" lvl="0" indent="0" algn="ctr" defTabSz="914400" rtl="0" eaLnBrk="1" fontAlgn="auto" latinLnBrk="0" hangingPunct="1">
              <a:lnSpc>
                <a:spcPts val="743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84" b="1" i="0" u="none" strike="noStrike" kern="1200" cap="none" spc="0" normalizeH="0" baseline="0" noProof="0" dirty="0">
              <a:ln>
                <a:noFill/>
              </a:ln>
              <a:solidFill>
                <a:srgbClr val="1E5B82"/>
              </a:solidFill>
              <a:effectLst/>
              <a:uLnTx/>
              <a:uFillTx/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2E807A-58CD-247C-7916-2B423961B6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299" y="2900226"/>
            <a:ext cx="11457974" cy="525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669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C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73380D-E126-17F1-EC0C-10B3D5B76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031ADDA-DF00-3B2E-8671-8CC89D2C1D40}"/>
              </a:ext>
            </a:extLst>
          </p:cNvPr>
          <p:cNvGrpSpPr/>
          <p:nvPr/>
        </p:nvGrpSpPr>
        <p:grpSpPr>
          <a:xfrm>
            <a:off x="838200" y="495300"/>
            <a:ext cx="12138934" cy="9486416"/>
            <a:chOff x="0" y="0"/>
            <a:chExt cx="1543441" cy="15401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6D40E43-1785-ABCA-C942-528D92B26E95}"/>
                </a:ext>
              </a:extLst>
            </p:cNvPr>
            <p:cNvSpPr/>
            <p:nvPr/>
          </p:nvSpPr>
          <p:spPr>
            <a:xfrm>
              <a:off x="0" y="0"/>
              <a:ext cx="1543441" cy="1540192"/>
            </a:xfrm>
            <a:custGeom>
              <a:avLst/>
              <a:gdLst/>
              <a:ahLst/>
              <a:cxnLst/>
              <a:rect l="l" t="t" r="r" b="b"/>
              <a:pathLst>
                <a:path w="1543441" h="1540192">
                  <a:moveTo>
                    <a:pt x="44917" y="0"/>
                  </a:moveTo>
                  <a:lnTo>
                    <a:pt x="1498524" y="0"/>
                  </a:lnTo>
                  <a:cubicBezTo>
                    <a:pt x="1510437" y="0"/>
                    <a:pt x="1521862" y="4732"/>
                    <a:pt x="1530285" y="13156"/>
                  </a:cubicBezTo>
                  <a:cubicBezTo>
                    <a:pt x="1538709" y="21579"/>
                    <a:pt x="1543441" y="33004"/>
                    <a:pt x="1543441" y="44917"/>
                  </a:cubicBezTo>
                  <a:lnTo>
                    <a:pt x="1543441" y="1495275"/>
                  </a:lnTo>
                  <a:cubicBezTo>
                    <a:pt x="1543441" y="1520082"/>
                    <a:pt x="1523331" y="1540192"/>
                    <a:pt x="1498524" y="1540192"/>
                  </a:cubicBezTo>
                  <a:lnTo>
                    <a:pt x="44917" y="1540192"/>
                  </a:lnTo>
                  <a:cubicBezTo>
                    <a:pt x="20110" y="1540192"/>
                    <a:pt x="0" y="1520082"/>
                    <a:pt x="0" y="1495275"/>
                  </a:cubicBezTo>
                  <a:lnTo>
                    <a:pt x="0" y="44917"/>
                  </a:lnTo>
                  <a:cubicBezTo>
                    <a:pt x="0" y="20110"/>
                    <a:pt x="20110" y="0"/>
                    <a:pt x="44917" y="0"/>
                  </a:cubicBezTo>
                  <a:close/>
                </a:path>
              </a:pathLst>
            </a:custGeom>
            <a:solidFill>
              <a:srgbClr val="C4F1FA"/>
            </a:solidFill>
            <a:ln w="38100" cap="rnd">
              <a:solidFill>
                <a:srgbClr val="1E5B82"/>
              </a:solidFill>
              <a:prstDash val="solid"/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D0379A7-23C2-FBC2-4DE5-1500CC98EC55}"/>
                </a:ext>
              </a:extLst>
            </p:cNvPr>
            <p:cNvSpPr txBox="1"/>
            <p:nvPr/>
          </p:nvSpPr>
          <p:spPr>
            <a:xfrm>
              <a:off x="0" y="-28575"/>
              <a:ext cx="1543441" cy="1568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41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40A8182B-BFB7-88E2-7086-9AA8A06F3A60}"/>
              </a:ext>
            </a:extLst>
          </p:cNvPr>
          <p:cNvSpPr/>
          <p:nvPr/>
        </p:nvSpPr>
        <p:spPr>
          <a:xfrm>
            <a:off x="12977134" y="1919701"/>
            <a:ext cx="5418269" cy="10088320"/>
          </a:xfrm>
          <a:custGeom>
            <a:avLst/>
            <a:gdLst/>
            <a:ahLst/>
            <a:cxnLst/>
            <a:rect l="l" t="t" r="r" b="b"/>
            <a:pathLst>
              <a:path w="5418269" h="10088320">
                <a:moveTo>
                  <a:pt x="0" y="0"/>
                </a:moveTo>
                <a:lnTo>
                  <a:pt x="5418268" y="0"/>
                </a:lnTo>
                <a:lnTo>
                  <a:pt x="5418268" y="10088320"/>
                </a:lnTo>
                <a:lnTo>
                  <a:pt x="0" y="1008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50143D9-5103-439E-AAC4-EB8B8F60B4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061124"/>
              </p:ext>
            </p:extLst>
          </p:nvPr>
        </p:nvGraphicFramePr>
        <p:xfrm>
          <a:off x="2667000" y="800100"/>
          <a:ext cx="9067800" cy="868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3992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Vapor Trail">
    <a:dk1>
      <a:sysClr val="windowText" lastClr="000000"/>
    </a:dk1>
    <a:lt1>
      <a:sysClr val="window" lastClr="FFFFFF"/>
    </a:lt1>
    <a:dk2>
      <a:srgbClr val="454545"/>
    </a:dk2>
    <a:lt2>
      <a:srgbClr val="DADADA"/>
    </a:lt2>
    <a:accent1>
      <a:srgbClr val="DF2E28"/>
    </a:accent1>
    <a:accent2>
      <a:srgbClr val="FE801A"/>
    </a:accent2>
    <a:accent3>
      <a:srgbClr val="E9BF35"/>
    </a:accent3>
    <a:accent4>
      <a:srgbClr val="81BB42"/>
    </a:accent4>
    <a:accent5>
      <a:srgbClr val="32C7A9"/>
    </a:accent5>
    <a:accent6>
      <a:srgbClr val="4A9BDC"/>
    </a:accent6>
    <a:hlink>
      <a:srgbClr val="F0532B"/>
    </a:hlink>
    <a:folHlink>
      <a:srgbClr val="F38B53"/>
    </a:folHlink>
  </a:clrScheme>
  <a:fontScheme name="Vapor Trail">
    <a:majorFont>
      <a:latin typeface="Century Gothic" panose="020B050202020202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Vapor Trail">
    <a:fillStyleLst>
      <a:solidFill>
        <a:schemeClr val="phClr"/>
      </a:solidFill>
      <a:gradFill rotWithShape="1">
        <a:gsLst>
          <a:gs pos="0">
            <a:schemeClr val="phClr">
              <a:tint val="69000"/>
              <a:alpha val="100000"/>
              <a:satMod val="109000"/>
              <a:lumMod val="110000"/>
            </a:schemeClr>
          </a:gs>
          <a:gs pos="52000">
            <a:schemeClr val="phClr">
              <a:tint val="74000"/>
              <a:satMod val="100000"/>
              <a:lumMod val="104000"/>
            </a:schemeClr>
          </a:gs>
          <a:gs pos="100000">
            <a:schemeClr val="phClr">
              <a:tint val="78000"/>
              <a:satMod val="100000"/>
              <a:lumMod val="100000"/>
            </a:schemeClr>
          </a:gs>
        </a:gsLst>
        <a:lin ang="5400000" scaled="0"/>
      </a:gradFill>
      <a:gradFill rotWithShape="1">
        <a:gsLst>
          <a:gs pos="0">
            <a:schemeClr val="phClr">
              <a:tint val="96000"/>
              <a:satMod val="100000"/>
              <a:lumMod val="104000"/>
            </a:schemeClr>
          </a:gs>
          <a:gs pos="78000">
            <a:schemeClr val="phClr">
              <a:shade val="100000"/>
              <a:satMod val="110000"/>
              <a:lumMod val="100000"/>
            </a:schemeClr>
          </a:gs>
        </a:gsLst>
        <a:lin ang="5400000" scaled="0"/>
      </a:gradFill>
    </a:fillStyleLst>
    <a:lnStyleLst>
      <a:ln w="9525" cap="flat" cmpd="sng" algn="ctr">
        <a:solidFill>
          <a:schemeClr val="phClr"/>
        </a:solidFill>
        <a:prstDash val="solid"/>
      </a:ln>
      <a:ln w="12700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a:effectStyle>
      <a:effectStyle>
        <a:effectLst>
          <a:outerShdw blurRad="57150" dist="19050" dir="5400000" algn="ctr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>
          <a:bevelT w="50800" h="25400"/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hade val="98000"/>
              <a:satMod val="150000"/>
              <a:lumMod val="102000"/>
            </a:schemeClr>
          </a:gs>
          <a:gs pos="50000">
            <a:schemeClr val="phClr">
              <a:tint val="98000"/>
              <a:shade val="90000"/>
              <a:satMod val="13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240</Words>
  <Application>Microsoft Office PowerPoint</Application>
  <PresentationFormat>Custom</PresentationFormat>
  <Paragraphs>54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Calibri</vt:lpstr>
      <vt:lpstr>Aptos</vt:lpstr>
      <vt:lpstr>Canva Sans Bold</vt:lpstr>
      <vt:lpstr>ADLaM Display</vt:lpstr>
      <vt:lpstr>Codec Pro</vt:lpstr>
      <vt:lpstr>Canva Sans</vt:lpstr>
      <vt:lpstr>Codec Pro Bold</vt:lpstr>
      <vt:lpstr>Arial</vt:lpstr>
      <vt:lpstr>Codec Pro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Blue Illustrative Medical Project Presentation</dc:title>
  <dc:creator>doaa hussein</dc:creator>
  <cp:lastModifiedBy>Doaa H. Dewedar</cp:lastModifiedBy>
  <cp:revision>2</cp:revision>
  <dcterms:created xsi:type="dcterms:W3CDTF">2006-08-16T00:00:00Z</dcterms:created>
  <dcterms:modified xsi:type="dcterms:W3CDTF">2025-08-01T11:53:41Z</dcterms:modified>
  <dc:identifier>DAGu0j553OQ</dc:identifier>
</cp:coreProperties>
</file>

<file path=docProps/thumbnail.jpeg>
</file>